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drawings/drawing8.xml" ContentType="application/vnd.openxmlformats-officedocument.drawingml.chartshapes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21" r:id="rId4"/>
    <p:sldId id="346" r:id="rId5"/>
    <p:sldId id="352" r:id="rId6"/>
    <p:sldId id="324" r:id="rId7"/>
    <p:sldId id="348" r:id="rId8"/>
    <p:sldId id="354" r:id="rId9"/>
    <p:sldId id="326" r:id="rId10"/>
    <p:sldId id="349" r:id="rId11"/>
    <p:sldId id="362" r:id="rId12"/>
    <p:sldId id="355" r:id="rId13"/>
    <p:sldId id="302" r:id="rId14"/>
    <p:sldId id="339" r:id="rId15"/>
    <p:sldId id="304" r:id="rId16"/>
    <p:sldId id="340" r:id="rId17"/>
    <p:sldId id="357" r:id="rId18"/>
    <p:sldId id="316" r:id="rId19"/>
    <p:sldId id="341" r:id="rId20"/>
    <p:sldId id="359" r:id="rId21"/>
    <p:sldId id="361" r:id="rId22"/>
    <p:sldId id="364" r:id="rId23"/>
    <p:sldId id="315" r:id="rId24"/>
    <p:sldId id="265" r:id="rId25"/>
  </p:sldIdLst>
  <p:sldSz cx="9144000" cy="6858000" type="screen4x3"/>
  <p:notesSz cx="6794500" cy="9982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AD137"/>
    <a:srgbClr val="8970A8"/>
    <a:srgbClr val="45D00E"/>
    <a:srgbClr val="8CAF47"/>
    <a:srgbClr val="664F81"/>
    <a:srgbClr val="8EE171"/>
    <a:srgbClr val="AAE894"/>
    <a:srgbClr val="B3EAA0"/>
    <a:srgbClr val="5FD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5380" autoAdjust="0"/>
  </p:normalViewPr>
  <p:slideViewPr>
    <p:cSldViewPr>
      <p:cViewPr varScale="1">
        <p:scale>
          <a:sx n="82" d="100"/>
          <a:sy n="82" d="100"/>
        </p:scale>
        <p:origin x="17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file1\REFIB\Bonitet\FIB\SAOPSTENJA\2022\Prezentacija\Grafikoni%20za%20prezentaciju%20JAVNA%20(deo%20iz%20biltena)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file1\REFIB\Bonitet\FIB\SAOPSTENJA\2022\Prezentacija\Grafikoni%20za%20prezentaciju%20JAVNA%20(deo%20iz%20biltena)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file1\REFIB\Bonitet\FIB\SAOPSTENJA\2022\Prezentacija\Grafikoni%20za%20prezentaciju%20JAVNA%20(deo%20iz%20biltena)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file1\REFIB\Bonitet\FIB\SAOPSTENJA\2022\Prezentacija\Grafikoni%20za%20prezentaciju%20JAVNA%20(deo%20iz%20biltena)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74290460834965"/>
          <c:y val="0.15151501895596384"/>
          <c:w val="0.72058504526766687"/>
          <c:h val="0.666187465203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бр запослених'!$J$55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'ПД бр запослених'!$K$54:$M$54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'ПД бр запослених'!$K$55:$M$55</c:f>
              <c:numCache>
                <c:formatCode>#,##0</c:formatCode>
                <c:ptCount val="3"/>
                <c:pt idx="0">
                  <c:v>1227453</c:v>
                </c:pt>
                <c:pt idx="1">
                  <c:v>1276037</c:v>
                </c:pt>
                <c:pt idx="2">
                  <c:v>1281412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D-4CBF-BDD8-5304C1790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43392"/>
        <c:axId val="198445312"/>
      </c:barChart>
      <c:lineChart>
        <c:grouping val="standard"/>
        <c:varyColors val="0"/>
        <c:ser>
          <c:idx val="1"/>
          <c:order val="1"/>
          <c:tx>
            <c:strRef>
              <c:f>'ПД бр запослених'!$J$56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cat>
            <c:numRef>
              <c:f>'ПД бр запослених'!$K$54:$M$54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'ПД бр запослених'!$K$56:$M$56</c:f>
              <c:numCache>
                <c:formatCode>#,##0</c:formatCode>
                <c:ptCount val="3"/>
                <c:pt idx="0">
                  <c:v>108285</c:v>
                </c:pt>
                <c:pt idx="1">
                  <c:v>109630</c:v>
                </c:pt>
                <c:pt idx="2">
                  <c:v>108856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1D-4CBF-BDD8-5304C1790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52736"/>
        <c:axId val="198451200"/>
      </c:lineChart>
      <c:catAx>
        <c:axId val="198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98445312"/>
        <c:crossesAt val="0"/>
        <c:auto val="1"/>
        <c:lblAlgn val="ctr"/>
        <c:lblOffset val="100"/>
        <c:noMultiLvlLbl val="0"/>
      </c:catAx>
      <c:valAx>
        <c:axId val="198445312"/>
        <c:scaling>
          <c:orientation val="minMax"/>
          <c:min val="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8443392"/>
        <c:crosses val="autoZero"/>
        <c:crossBetween val="between"/>
      </c:valAx>
      <c:valAx>
        <c:axId val="198451200"/>
        <c:scaling>
          <c:orientation val="minMax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8452736"/>
        <c:crosses val="max"/>
        <c:crossBetween val="between"/>
        <c:minorUnit val="100"/>
      </c:valAx>
      <c:catAx>
        <c:axId val="1984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8451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layout>
        <c:manualLayout>
          <c:xMode val="edge"/>
          <c:yMode val="edge"/>
          <c:x val="0.39682530846562886"/>
          <c:y val="6.562758053330935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118110236220473E-2"/>
          <c:y val="0.13104840471148696"/>
          <c:w val="0.94723494412241949"/>
          <c:h val="0.76659838091493726"/>
        </c:manualLayout>
      </c:layout>
      <c:lineChart>
        <c:grouping val="standard"/>
        <c:varyColors val="0"/>
        <c:ser>
          <c:idx val="0"/>
          <c:order val="0"/>
          <c:tx>
            <c:strRef>
              <c:f>'Стопе приноса ПД'!$M$44</c:f>
              <c:strCache>
                <c:ptCount val="1"/>
                <c:pt idx="0">
                  <c:v>Стопа приноса на сопствени капитал (после опорезивања)</c:v>
                </c:pt>
              </c:strCache>
            </c:strRef>
          </c:tx>
          <c:spPr>
            <a:ln w="12700"/>
          </c:spPr>
          <c:marker>
            <c:symbol val="triangle"/>
            <c:size val="4"/>
            <c:spPr>
              <a:solidFill>
                <a:schemeClr val="accent1">
                  <a:lumMod val="75000"/>
                </a:schemeClr>
              </a:solidFill>
              <a:ln w="12700"/>
            </c:spPr>
          </c:marker>
          <c:dPt>
            <c:idx val="3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6DD-4603-8EDA-052C56B19DE7}"/>
              </c:ext>
            </c:extLst>
          </c:dPt>
          <c:dPt>
            <c:idx val="6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76DD-4603-8EDA-052C56B19DE7}"/>
              </c:ext>
            </c:extLst>
          </c:dPt>
          <c:dPt>
            <c:idx val="9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76DD-4603-8EDA-052C56B19DE7}"/>
              </c:ext>
            </c:extLst>
          </c:dPt>
          <c:cat>
            <c:multiLvlStrRef>
              <c:f>'Стопе приноса ПД'!$N$42:$Y$43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'Стопе приноса ПД'!$N$44:$Y$44</c:f>
              <c:numCache>
                <c:formatCode>0.0</c:formatCode>
                <c:ptCount val="12"/>
                <c:pt idx="0">
                  <c:v>4</c:v>
                </c:pt>
                <c:pt idx="1">
                  <c:v>6.7</c:v>
                </c:pt>
                <c:pt idx="2">
                  <c:v>9.6999999999999993</c:v>
                </c:pt>
                <c:pt idx="3">
                  <c:v>10.3</c:v>
                </c:pt>
                <c:pt idx="4">
                  <c:v>16.100000000000001</c:v>
                </c:pt>
                <c:pt idx="5">
                  <c:v>13.6</c:v>
                </c:pt>
                <c:pt idx="6">
                  <c:v>9.6</c:v>
                </c:pt>
                <c:pt idx="7">
                  <c:v>11.1</c:v>
                </c:pt>
                <c:pt idx="8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DD-4603-8EDA-052C56B19DE7}"/>
            </c:ext>
          </c:extLst>
        </c:ser>
        <c:ser>
          <c:idx val="1"/>
          <c:order val="1"/>
          <c:tx>
            <c:strRef>
              <c:f>'Стопе приноса ПД'!$M$45</c:f>
              <c:strCache>
                <c:ptCount val="1"/>
                <c:pt idx="0">
                  <c:v>Стопа приноса на укупна средства (после опорезивања)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squar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76DD-4603-8EDA-052C56B19DE7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A-76DD-4603-8EDA-052C56B19DE7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C-76DD-4603-8EDA-052C56B19DE7}"/>
              </c:ext>
            </c:extLst>
          </c:dPt>
          <c:cat>
            <c:multiLvlStrRef>
              <c:f>'Стопе приноса ПД'!$N$42:$Y$43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'Стопе приноса ПД'!$N$45:$Y$45</c:f>
              <c:numCache>
                <c:formatCode>0.0</c:formatCode>
                <c:ptCount val="12"/>
                <c:pt idx="0">
                  <c:v>2.5</c:v>
                </c:pt>
                <c:pt idx="1">
                  <c:v>3.9</c:v>
                </c:pt>
                <c:pt idx="2">
                  <c:v>5.2</c:v>
                </c:pt>
                <c:pt idx="3">
                  <c:v>4.5</c:v>
                </c:pt>
                <c:pt idx="4">
                  <c:v>6.7</c:v>
                </c:pt>
                <c:pt idx="5">
                  <c:v>5.7</c:v>
                </c:pt>
                <c:pt idx="6">
                  <c:v>4.4000000000000004</c:v>
                </c:pt>
                <c:pt idx="7">
                  <c:v>5.3</c:v>
                </c:pt>
                <c:pt idx="8">
                  <c:v>5.3</c:v>
                </c:pt>
                <c:pt idx="9">
                  <c:v>-0.5</c:v>
                </c:pt>
                <c:pt idx="10">
                  <c:v>0.9</c:v>
                </c:pt>
                <c:pt idx="11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6DD-4603-8EDA-052C56B19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98976"/>
        <c:axId val="91966272"/>
      </c:lineChart>
      <c:catAx>
        <c:axId val="1167989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1966272"/>
        <c:crosses val="autoZero"/>
        <c:auto val="1"/>
        <c:lblAlgn val="ctr"/>
        <c:lblOffset val="200"/>
        <c:noMultiLvlLbl val="0"/>
      </c:catAx>
      <c:valAx>
        <c:axId val="91966272"/>
        <c:scaling>
          <c:orientation val="minMax"/>
          <c:max val="18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6798976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 секторима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37758870133055E-2"/>
          <c:y val="0.18813746738844148"/>
          <c:w val="0.94723494412241949"/>
          <c:h val="0.69781185666569667"/>
        </c:manualLayout>
      </c:layout>
      <c:lineChart>
        <c:grouping val="standard"/>
        <c:varyColors val="0"/>
        <c:ser>
          <c:idx val="0"/>
          <c:order val="0"/>
          <c:tx>
            <c:strRef>
              <c:f>'Стопе приноса ПД'!$M$23</c:f>
              <c:strCache>
                <c:ptCount val="1"/>
                <c:pt idx="0">
                  <c:v>Стопа приноса на сопствени капитал (после опорезивања)</c:v>
                </c:pt>
              </c:strCache>
            </c:strRef>
          </c:tx>
          <c:spPr>
            <a:ln w="12700"/>
          </c:spPr>
          <c:marker>
            <c:symbol val="triangle"/>
            <c:size val="4"/>
            <c:spPr>
              <a:solidFill>
                <a:schemeClr val="accent1">
                  <a:lumMod val="75000"/>
                </a:schemeClr>
              </a:solidFill>
              <a:ln w="12700"/>
            </c:spPr>
          </c:marker>
          <c:dPt>
            <c:idx val="3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CA8F-4C7D-B834-4CDB7D5E786E}"/>
              </c:ext>
            </c:extLst>
          </c:dPt>
          <c:dPt>
            <c:idx val="6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CA8F-4C7D-B834-4CDB7D5E786E}"/>
              </c:ext>
            </c:extLst>
          </c:dPt>
          <c:dPt>
            <c:idx val="9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CA8F-4C7D-B834-4CDB7D5E786E}"/>
              </c:ext>
            </c:extLst>
          </c:dPt>
          <c:dPt>
            <c:idx val="12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CA8F-4C7D-B834-4CDB7D5E786E}"/>
              </c:ext>
            </c:extLst>
          </c:dPt>
          <c:dPt>
            <c:idx val="15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CA8F-4C7D-B834-4CDB7D5E786E}"/>
              </c:ext>
            </c:extLst>
          </c:dPt>
          <c:dPt>
            <c:idx val="18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CA8F-4C7D-B834-4CDB7D5E786E}"/>
              </c:ext>
            </c:extLst>
          </c:dPt>
          <c:dPt>
            <c:idx val="21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CA8F-4C7D-B834-4CDB7D5E786E}"/>
              </c:ext>
            </c:extLst>
          </c:dPt>
          <c:dPt>
            <c:idx val="24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CA8F-4C7D-B834-4CDB7D5E786E}"/>
              </c:ext>
            </c:extLst>
          </c:dPt>
          <c:dPt>
            <c:idx val="27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1-CA8F-4C7D-B834-4CDB7D5E786E}"/>
              </c:ext>
            </c:extLst>
          </c:dPt>
          <c:dPt>
            <c:idx val="30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3-CA8F-4C7D-B834-4CDB7D5E786E}"/>
              </c:ext>
            </c:extLst>
          </c:dPt>
          <c:dPt>
            <c:idx val="33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5-CA8F-4C7D-B834-4CDB7D5E786E}"/>
              </c:ext>
            </c:extLst>
          </c:dPt>
          <c:dPt>
            <c:idx val="36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7-CA8F-4C7D-B834-4CDB7D5E786E}"/>
              </c:ext>
            </c:extLst>
          </c:dPt>
          <c:cat>
            <c:multiLvlStrRef>
              <c:f>'Стопе приноса ПД'!$N$21:$AZ$22</c:f>
              <c:multiLvlStrCache>
                <c:ptCount val="39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  <c:pt idx="36">
                    <c:v>2020</c:v>
                  </c:pt>
                  <c:pt idx="37">
                    <c:v>2021</c:v>
                  </c:pt>
                  <c:pt idx="38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Прерађивачка индустрија</c:v>
                  </c:pt>
                  <c:pt idx="9">
                    <c:v>Снабдевање ел. енергијом, гасом...</c:v>
                  </c:pt>
                  <c:pt idx="12">
                    <c:v>Снабдевање водом; управљање отп. водама...</c:v>
                  </c:pt>
                  <c:pt idx="15">
                    <c:v>Грађевинарство</c:v>
                  </c:pt>
                  <c:pt idx="18">
                    <c:v>Трговина на велико и мало...</c:v>
                  </c:pt>
                  <c:pt idx="21">
                    <c:v>Саобраћај и складиштење</c:v>
                  </c:pt>
                  <c:pt idx="24">
                    <c:v>Услуге смештаја и исхране</c:v>
                  </c:pt>
                  <c:pt idx="27">
                    <c:v>Информисање и комуникације </c:v>
                  </c:pt>
                  <c:pt idx="30">
                    <c:v>Финансијске дел. и дел. осигурања</c:v>
                  </c:pt>
                  <c:pt idx="33">
                    <c:v>Пословање некретнинама</c:v>
                  </c:pt>
                  <c:pt idx="36">
                    <c:v>Стручне, научне, инов. и тех. делатности</c:v>
                  </c:pt>
                </c:lvl>
              </c:multiLvlStrCache>
            </c:multiLvlStrRef>
          </c:cat>
          <c:val>
            <c:numRef>
              <c:f>'Стопе приноса ПД'!$N$23:$AZ$23</c:f>
              <c:numCache>
                <c:formatCode>0.0</c:formatCode>
                <c:ptCount val="39"/>
                <c:pt idx="0">
                  <c:v>1.5</c:v>
                </c:pt>
                <c:pt idx="1">
                  <c:v>2.2999999999999998</c:v>
                </c:pt>
                <c:pt idx="2">
                  <c:v>3.5</c:v>
                </c:pt>
                <c:pt idx="3">
                  <c:v>-1</c:v>
                </c:pt>
                <c:pt idx="4">
                  <c:v>21</c:v>
                </c:pt>
                <c:pt idx="5">
                  <c:v>38.5</c:v>
                </c:pt>
                <c:pt idx="6">
                  <c:v>10.4</c:v>
                </c:pt>
                <c:pt idx="8">
                  <c:v>12.8</c:v>
                </c:pt>
                <c:pt idx="9">
                  <c:v>1.6</c:v>
                </c:pt>
                <c:pt idx="10">
                  <c:v>-0.6</c:v>
                </c:pt>
                <c:pt idx="11">
                  <c:v>-4</c:v>
                </c:pt>
                <c:pt idx="12">
                  <c:v>0.2</c:v>
                </c:pt>
                <c:pt idx="13">
                  <c:v>4</c:v>
                </c:pt>
                <c:pt idx="14">
                  <c:v>2.8</c:v>
                </c:pt>
                <c:pt idx="15">
                  <c:v>8.6999999999999993</c:v>
                </c:pt>
                <c:pt idx="16">
                  <c:v>7.8</c:v>
                </c:pt>
                <c:pt idx="17">
                  <c:v>9.6999999999999993</c:v>
                </c:pt>
                <c:pt idx="18">
                  <c:v>14.9</c:v>
                </c:pt>
                <c:pt idx="19">
                  <c:v>18.3</c:v>
                </c:pt>
                <c:pt idx="20">
                  <c:v>20.5</c:v>
                </c:pt>
                <c:pt idx="21">
                  <c:v>-2.7</c:v>
                </c:pt>
                <c:pt idx="22">
                  <c:v>2.5</c:v>
                </c:pt>
                <c:pt idx="23">
                  <c:v>4.5</c:v>
                </c:pt>
                <c:pt idx="24">
                  <c:v>-14.2</c:v>
                </c:pt>
                <c:pt idx="26">
                  <c:v>9.6999999999999993</c:v>
                </c:pt>
                <c:pt idx="27">
                  <c:v>15.6</c:v>
                </c:pt>
                <c:pt idx="28">
                  <c:v>15</c:v>
                </c:pt>
                <c:pt idx="29">
                  <c:v>12.8</c:v>
                </c:pt>
                <c:pt idx="30">
                  <c:v>1.9</c:v>
                </c:pt>
                <c:pt idx="31">
                  <c:v>20.9</c:v>
                </c:pt>
                <c:pt idx="32">
                  <c:v>11</c:v>
                </c:pt>
                <c:pt idx="33">
                  <c:v>1.1000000000000001</c:v>
                </c:pt>
                <c:pt idx="34">
                  <c:v>4.5999999999999996</c:v>
                </c:pt>
                <c:pt idx="35">
                  <c:v>7.9</c:v>
                </c:pt>
                <c:pt idx="36">
                  <c:v>9.1999999999999993</c:v>
                </c:pt>
                <c:pt idx="37">
                  <c:v>9.6999999999999993</c:v>
                </c:pt>
                <c:pt idx="38">
                  <c:v>29.6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A8F-4C7D-B834-4CDB7D5E786E}"/>
            </c:ext>
          </c:extLst>
        </c:ser>
        <c:ser>
          <c:idx val="1"/>
          <c:order val="1"/>
          <c:tx>
            <c:strRef>
              <c:f>'Стопе приноса ПД'!$M$24</c:f>
              <c:strCache>
                <c:ptCount val="1"/>
                <c:pt idx="0">
                  <c:v>Стопа приноса на укупна средства (после опорезивања)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squar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A-CA8F-4C7D-B834-4CDB7D5E786E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C-CA8F-4C7D-B834-4CDB7D5E786E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E-CA8F-4C7D-B834-4CDB7D5E786E}"/>
              </c:ext>
            </c:extLst>
          </c:dPt>
          <c:dPt>
            <c:idx val="12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0-CA8F-4C7D-B834-4CDB7D5E786E}"/>
              </c:ext>
            </c:extLst>
          </c:dPt>
          <c:dPt>
            <c:idx val="15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2-CA8F-4C7D-B834-4CDB7D5E786E}"/>
              </c:ext>
            </c:extLst>
          </c:dPt>
          <c:dPt>
            <c:idx val="18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4-CA8F-4C7D-B834-4CDB7D5E786E}"/>
              </c:ext>
            </c:extLst>
          </c:dPt>
          <c:dPt>
            <c:idx val="21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6-CA8F-4C7D-B834-4CDB7D5E786E}"/>
              </c:ext>
            </c:extLst>
          </c:dPt>
          <c:dPt>
            <c:idx val="24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8-CA8F-4C7D-B834-4CDB7D5E786E}"/>
              </c:ext>
            </c:extLst>
          </c:dPt>
          <c:dPt>
            <c:idx val="27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A-CA8F-4C7D-B834-4CDB7D5E786E}"/>
              </c:ext>
            </c:extLst>
          </c:dPt>
          <c:dPt>
            <c:idx val="30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C-CA8F-4C7D-B834-4CDB7D5E786E}"/>
              </c:ext>
            </c:extLst>
          </c:dPt>
          <c:dPt>
            <c:idx val="3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E-CA8F-4C7D-B834-4CDB7D5E786E}"/>
              </c:ext>
            </c:extLst>
          </c:dPt>
          <c:dPt>
            <c:idx val="3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30-CA8F-4C7D-B834-4CDB7D5E786E}"/>
              </c:ext>
            </c:extLst>
          </c:dPt>
          <c:cat>
            <c:multiLvlStrRef>
              <c:f>'Стопе приноса ПД'!$N$21:$AZ$22</c:f>
              <c:multiLvlStrCache>
                <c:ptCount val="39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  <c:pt idx="36">
                    <c:v>2020</c:v>
                  </c:pt>
                  <c:pt idx="37">
                    <c:v>2021</c:v>
                  </c:pt>
                  <c:pt idx="38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Прерађивачка индустрија</c:v>
                  </c:pt>
                  <c:pt idx="9">
                    <c:v>Снабдевање ел. енергијом, гасом...</c:v>
                  </c:pt>
                  <c:pt idx="12">
                    <c:v>Снабдевање водом; управљање отп. водама...</c:v>
                  </c:pt>
                  <c:pt idx="15">
                    <c:v>Грађевинарство</c:v>
                  </c:pt>
                  <c:pt idx="18">
                    <c:v>Трговина на велико и мало...</c:v>
                  </c:pt>
                  <c:pt idx="21">
                    <c:v>Саобраћај и складиштење</c:v>
                  </c:pt>
                  <c:pt idx="24">
                    <c:v>Услуге смештаја и исхране</c:v>
                  </c:pt>
                  <c:pt idx="27">
                    <c:v>Информисање и комуникације </c:v>
                  </c:pt>
                  <c:pt idx="30">
                    <c:v>Финансијске дел. и дел. осигурања</c:v>
                  </c:pt>
                  <c:pt idx="33">
                    <c:v>Пословање некретнинама</c:v>
                  </c:pt>
                  <c:pt idx="36">
                    <c:v>Стручне, научне, инов. и тех. делатности</c:v>
                  </c:pt>
                </c:lvl>
              </c:multiLvlStrCache>
            </c:multiLvlStrRef>
          </c:cat>
          <c:val>
            <c:numRef>
              <c:f>'Стопе приноса ПД'!$N$24:$AZ$24</c:f>
              <c:numCache>
                <c:formatCode>0.0</c:formatCode>
                <c:ptCount val="39"/>
                <c:pt idx="0">
                  <c:v>1.1000000000000001</c:v>
                </c:pt>
                <c:pt idx="1">
                  <c:v>1.7</c:v>
                </c:pt>
                <c:pt idx="2">
                  <c:v>2.4</c:v>
                </c:pt>
                <c:pt idx="3">
                  <c:v>-0.1</c:v>
                </c:pt>
                <c:pt idx="4">
                  <c:v>11.3</c:v>
                </c:pt>
                <c:pt idx="5">
                  <c:v>21.8</c:v>
                </c:pt>
                <c:pt idx="6">
                  <c:v>3.9</c:v>
                </c:pt>
                <c:pt idx="8">
                  <c:v>5</c:v>
                </c:pt>
                <c:pt idx="9">
                  <c:v>1.4</c:v>
                </c:pt>
                <c:pt idx="10">
                  <c:v>0.2</c:v>
                </c:pt>
                <c:pt idx="11">
                  <c:v>-1.4</c:v>
                </c:pt>
                <c:pt idx="12">
                  <c:v>0.4</c:v>
                </c:pt>
                <c:pt idx="13">
                  <c:v>2.6</c:v>
                </c:pt>
                <c:pt idx="14">
                  <c:v>2</c:v>
                </c:pt>
                <c:pt idx="15">
                  <c:v>3.1</c:v>
                </c:pt>
                <c:pt idx="16">
                  <c:v>2.8</c:v>
                </c:pt>
                <c:pt idx="17">
                  <c:v>3.5</c:v>
                </c:pt>
                <c:pt idx="18">
                  <c:v>4.9000000000000004</c:v>
                </c:pt>
                <c:pt idx="19">
                  <c:v>6.2</c:v>
                </c:pt>
                <c:pt idx="20">
                  <c:v>7.1</c:v>
                </c:pt>
                <c:pt idx="21">
                  <c:v>-0.7</c:v>
                </c:pt>
                <c:pt idx="22">
                  <c:v>1.6</c:v>
                </c:pt>
                <c:pt idx="23">
                  <c:v>2.5</c:v>
                </c:pt>
                <c:pt idx="24">
                  <c:v>-4.0999999999999996</c:v>
                </c:pt>
                <c:pt idx="26">
                  <c:v>3.5</c:v>
                </c:pt>
                <c:pt idx="27">
                  <c:v>5.6</c:v>
                </c:pt>
                <c:pt idx="28">
                  <c:v>6.5</c:v>
                </c:pt>
                <c:pt idx="29">
                  <c:v>5.9</c:v>
                </c:pt>
                <c:pt idx="30">
                  <c:v>1.2</c:v>
                </c:pt>
                <c:pt idx="31">
                  <c:v>9</c:v>
                </c:pt>
                <c:pt idx="32">
                  <c:v>5</c:v>
                </c:pt>
                <c:pt idx="33">
                  <c:v>1</c:v>
                </c:pt>
                <c:pt idx="34">
                  <c:v>2.2000000000000002</c:v>
                </c:pt>
                <c:pt idx="35">
                  <c:v>3.4</c:v>
                </c:pt>
                <c:pt idx="36">
                  <c:v>2.8</c:v>
                </c:pt>
                <c:pt idx="37">
                  <c:v>3</c:v>
                </c:pt>
                <c:pt idx="38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CA8F-4C7D-B834-4CDB7D5E7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97440"/>
        <c:axId val="91963968"/>
      </c:lineChart>
      <c:catAx>
        <c:axId val="11679744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1963968"/>
        <c:crosses val="autoZero"/>
        <c:auto val="1"/>
        <c:lblAlgn val="ctr"/>
        <c:lblOffset val="200"/>
        <c:noMultiLvlLbl val="0"/>
      </c:catAx>
      <c:valAx>
        <c:axId val="91963968"/>
        <c:scaling>
          <c:orientation val="minMax"/>
          <c:max val="40"/>
          <c:min val="-15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6797440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5375975411287722"/>
          <c:y val="1.1426071741032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'ПД имовина-капитал'!$V$72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'ПД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'ПД имовина-капитал'!$W$72:$AE$72</c:f>
              <c:numCache>
                <c:formatCode>General</c:formatCode>
                <c:ptCount val="9"/>
                <c:pt idx="0" formatCode="#,##0">
                  <c:v>17184013.669</c:v>
                </c:pt>
                <c:pt idx="3" formatCode="#,##0">
                  <c:v>19298883.905000001</c:v>
                </c:pt>
                <c:pt idx="6" formatCode="#,##0">
                  <c:v>21343651.384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7-4A0A-B883-1A7F93210E37}"/>
            </c:ext>
          </c:extLst>
        </c:ser>
        <c:ser>
          <c:idx val="1"/>
          <c:order val="1"/>
          <c:tx>
            <c:strRef>
              <c:f>'ПД имовина-капитал'!$V$73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'ПД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'ПД имовина-капитал'!$W$73:$AE$73</c:f>
              <c:numCache>
                <c:formatCode>#,##0</c:formatCode>
                <c:ptCount val="9"/>
                <c:pt idx="1">
                  <c:v>8035265.2879999997</c:v>
                </c:pt>
                <c:pt idx="4">
                  <c:v>8871853.3029999994</c:v>
                </c:pt>
                <c:pt idx="7">
                  <c:v>9653748.409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7-4A0A-B883-1A7F93210E37}"/>
            </c:ext>
          </c:extLst>
        </c:ser>
        <c:ser>
          <c:idx val="2"/>
          <c:order val="2"/>
          <c:tx>
            <c:strRef>
              <c:f>'ПД имовина-капитал'!$V$74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strRef>
              <c:f>'ПД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'ПД имовина-капитал'!$W$74:$AE$74</c:f>
              <c:numCache>
                <c:formatCode>#,##0</c:formatCode>
                <c:ptCount val="9"/>
                <c:pt idx="1">
                  <c:v>3785377.5669999998</c:v>
                </c:pt>
                <c:pt idx="4">
                  <c:v>3745092.5989999999</c:v>
                </c:pt>
                <c:pt idx="7">
                  <c:v>3906549.2940000002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E7-4A0A-B883-1A7F93210E37}"/>
            </c:ext>
          </c:extLst>
        </c:ser>
        <c:ser>
          <c:idx val="3"/>
          <c:order val="3"/>
          <c:tx>
            <c:strRef>
              <c:f>'ПД имовина-капитал'!$V$75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strRef>
              <c:f>'ПД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'ПД имовина-капитал'!$W$75:$AE$75</c:f>
              <c:numCache>
                <c:formatCode>General</c:formatCode>
                <c:ptCount val="9"/>
                <c:pt idx="2" formatCode="#,##0">
                  <c:v>10767965.505000001</c:v>
                </c:pt>
                <c:pt idx="5" formatCode="#,##0">
                  <c:v>11990744.914000001</c:v>
                </c:pt>
                <c:pt idx="8" formatCode="#,##0">
                  <c:v>13320818.879000001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E7-4A0A-B883-1A7F93210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9519232"/>
        <c:axId val="199521024"/>
      </c:barChart>
      <c:catAx>
        <c:axId val="19951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521024"/>
        <c:crosses val="autoZero"/>
        <c:auto val="1"/>
        <c:lblAlgn val="ctr"/>
        <c:lblOffset val="100"/>
        <c:noMultiLvlLbl val="0"/>
      </c:catAx>
      <c:valAx>
        <c:axId val="199521024"/>
        <c:scaling>
          <c:orientation val="minMax"/>
          <c:max val="220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519232"/>
        <c:crosses val="autoZero"/>
        <c:crossBetween val="between"/>
        <c:majorUnit val="200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секторима</a:t>
            </a:r>
            <a:endParaRPr lang="en-US" dirty="0"/>
          </a:p>
        </c:rich>
      </c:tx>
      <c:layout>
        <c:manualLayout>
          <c:xMode val="edge"/>
          <c:yMode val="edge"/>
          <c:x val="0.36499313451237236"/>
          <c:y val="1.14300816564596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'ПД имовина-капитал'!$AK$33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Прерађивачка индустрија</c:v>
                  </c:pt>
                  <c:pt idx="9">
                    <c:v>Трговина на велико и мало ...</c:v>
                  </c:pt>
                  <c:pt idx="18">
                    <c:v>Грађевинарство</c:v>
                  </c:pt>
                  <c:pt idx="27">
                    <c:v>Снабдевање ел. eнергијом...</c:v>
                  </c:pt>
                  <c:pt idx="36">
                    <c:v>Саобраћај и складиштење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'ПД имовина-капитал'!$AL$33:$CM$33</c:f>
              <c:numCache>
                <c:formatCode>General</c:formatCode>
                <c:ptCount val="54"/>
                <c:pt idx="0" formatCode="#,##0">
                  <c:v>3712796.361</c:v>
                </c:pt>
                <c:pt idx="3" formatCode="#,##0">
                  <c:v>4225241.335</c:v>
                </c:pt>
                <c:pt idx="6" formatCode="#,##0">
                  <c:v>4629371.7860000003</c:v>
                </c:pt>
                <c:pt idx="9" formatCode="#,##0">
                  <c:v>2831481.1460000002</c:v>
                </c:pt>
                <c:pt idx="12" formatCode="#,##0">
                  <c:v>3200695.406</c:v>
                </c:pt>
                <c:pt idx="15" formatCode="#,##0">
                  <c:v>3490398.2230000002</c:v>
                </c:pt>
                <c:pt idx="18" formatCode="#,##0">
                  <c:v>2212513.841</c:v>
                </c:pt>
                <c:pt idx="21" formatCode="#,##0">
                  <c:v>2544514.7200000002</c:v>
                </c:pt>
                <c:pt idx="24" formatCode="#,##0">
                  <c:v>2784701.36</c:v>
                </c:pt>
                <c:pt idx="27" formatCode="#,##0">
                  <c:v>1851370.976</c:v>
                </c:pt>
                <c:pt idx="30" formatCode="#,##0">
                  <c:v>2036287.8729999999</c:v>
                </c:pt>
                <c:pt idx="33" formatCode="#,##0">
                  <c:v>2272779.5290000001</c:v>
                </c:pt>
                <c:pt idx="36" formatCode="#,##0">
                  <c:v>1239505.3959999999</c:v>
                </c:pt>
                <c:pt idx="39" formatCode="#,##0">
                  <c:v>1366077.8030000001</c:v>
                </c:pt>
                <c:pt idx="42" formatCode="#,##0">
                  <c:v>1453089.477</c:v>
                </c:pt>
                <c:pt idx="45" formatCode="#,##0">
                  <c:v>5336345.949</c:v>
                </c:pt>
                <c:pt idx="48" formatCode="#,##0">
                  <c:v>5926066.7680000002</c:v>
                </c:pt>
                <c:pt idx="51" formatCode="#,##0">
                  <c:v>6713311.0089999996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C42-BA5A-B9D24DBDDD83}"/>
            </c:ext>
          </c:extLst>
        </c:ser>
        <c:ser>
          <c:idx val="1"/>
          <c:order val="1"/>
          <c:tx>
            <c:strRef>
              <c:f>'ПД имовина-капитал'!$AK$34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'ПД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Прерађивачка индустрија</c:v>
                  </c:pt>
                  <c:pt idx="9">
                    <c:v>Трговина на велико и мало ...</c:v>
                  </c:pt>
                  <c:pt idx="18">
                    <c:v>Грађевинарство</c:v>
                  </c:pt>
                  <c:pt idx="27">
                    <c:v>Снабдевање ел. eнергијом...</c:v>
                  </c:pt>
                  <c:pt idx="36">
                    <c:v>Саобраћај и складиштење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'ПД имовина-капитал'!$AL$34:$CM$34</c:f>
              <c:numCache>
                <c:formatCode>#,##0</c:formatCode>
                <c:ptCount val="54"/>
                <c:pt idx="1">
                  <c:v>1738140.1640000001</c:v>
                </c:pt>
                <c:pt idx="4">
                  <c:v>1963360.024</c:v>
                </c:pt>
                <c:pt idx="7">
                  <c:v>2157503.2629999998</c:v>
                </c:pt>
                <c:pt idx="10">
                  <c:v>1181168.7339999999</c:v>
                </c:pt>
                <c:pt idx="13">
                  <c:v>1325882.0249999999</c:v>
                </c:pt>
                <c:pt idx="16">
                  <c:v>1426552.6089999999</c:v>
                </c:pt>
                <c:pt idx="19">
                  <c:v>836822.50100000005</c:v>
                </c:pt>
                <c:pt idx="22">
                  <c:v>951269.38100000005</c:v>
                </c:pt>
                <c:pt idx="25">
                  <c:v>1050422.7949999999</c:v>
                </c:pt>
                <c:pt idx="28">
                  <c:v>1151412.7220000001</c:v>
                </c:pt>
                <c:pt idx="31">
                  <c:v>1175290.959</c:v>
                </c:pt>
                <c:pt idx="34">
                  <c:v>1136516.5460000001</c:v>
                </c:pt>
                <c:pt idx="37">
                  <c:v>568567.272</c:v>
                </c:pt>
                <c:pt idx="40">
                  <c:v>612998.93900000001</c:v>
                </c:pt>
                <c:pt idx="43">
                  <c:v>631288.28799999994</c:v>
                </c:pt>
                <c:pt idx="46">
                  <c:v>2559153.895</c:v>
                </c:pt>
                <c:pt idx="49">
                  <c:v>2843051.9750000001</c:v>
                </c:pt>
                <c:pt idx="52">
                  <c:v>3251464.9079999998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C42-BA5A-B9D24DBDDD83}"/>
            </c:ext>
          </c:extLst>
        </c:ser>
        <c:ser>
          <c:idx val="2"/>
          <c:order val="2"/>
          <c:tx>
            <c:strRef>
              <c:f>'ПД имовина-капитал'!$AK$35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multiLvlStrRef>
              <c:f>'ПД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Прерађивачка индустрија</c:v>
                  </c:pt>
                  <c:pt idx="9">
                    <c:v>Трговина на велико и мало ...</c:v>
                  </c:pt>
                  <c:pt idx="18">
                    <c:v>Грађевинарство</c:v>
                  </c:pt>
                  <c:pt idx="27">
                    <c:v>Снабдевање ел. eнергијом...</c:v>
                  </c:pt>
                  <c:pt idx="36">
                    <c:v>Саобраћај и складиштење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'ПД имовина-капитал'!$AL$35:$CM$35</c:f>
              <c:numCache>
                <c:formatCode>#,##0</c:formatCode>
                <c:ptCount val="54"/>
                <c:pt idx="1">
                  <c:v>1147385.3600000001</c:v>
                </c:pt>
                <c:pt idx="4">
                  <c:v>1104812.4739999999</c:v>
                </c:pt>
                <c:pt idx="7">
                  <c:v>1059952.122</c:v>
                </c:pt>
                <c:pt idx="10">
                  <c:v>580242.79099999997</c:v>
                </c:pt>
                <c:pt idx="13">
                  <c:v>587133.47900000005</c:v>
                </c:pt>
                <c:pt idx="16">
                  <c:v>532912.88300000003</c:v>
                </c:pt>
                <c:pt idx="19">
                  <c:v>385647.625</c:v>
                </c:pt>
                <c:pt idx="22">
                  <c:v>400504.94900000002</c:v>
                </c:pt>
                <c:pt idx="25">
                  <c:v>395968.69099999999</c:v>
                </c:pt>
                <c:pt idx="28">
                  <c:v>334083.20000000001</c:v>
                </c:pt>
                <c:pt idx="31">
                  <c:v>369987.32900000003</c:v>
                </c:pt>
                <c:pt idx="34">
                  <c:v>443812.99800000002</c:v>
                </c:pt>
                <c:pt idx="37">
                  <c:v>197996.527</c:v>
                </c:pt>
                <c:pt idx="40">
                  <c:v>205501.88399999999</c:v>
                </c:pt>
                <c:pt idx="43">
                  <c:v>197313.766</c:v>
                </c:pt>
                <c:pt idx="46">
                  <c:v>1140022.064</c:v>
                </c:pt>
                <c:pt idx="49">
                  <c:v>1077152.4839999999</c:v>
                </c:pt>
                <c:pt idx="52">
                  <c:v>1276588.834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B-4C42-BA5A-B9D24DBDDD83}"/>
            </c:ext>
          </c:extLst>
        </c:ser>
        <c:ser>
          <c:idx val="3"/>
          <c:order val="3"/>
          <c:tx>
            <c:strRef>
              <c:f>'ПД имовина-капитал'!$AK$36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multiLvlStrRef>
              <c:f>'ПД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Прерађивачка индустрија</c:v>
                  </c:pt>
                  <c:pt idx="9">
                    <c:v>Трговина на велико и мало ...</c:v>
                  </c:pt>
                  <c:pt idx="18">
                    <c:v>Грађевинарство</c:v>
                  </c:pt>
                  <c:pt idx="27">
                    <c:v>Снабдевање ел. eнергијом...</c:v>
                  </c:pt>
                  <c:pt idx="36">
                    <c:v>Саобраћај и складиштење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'ПД имовина-капитал'!$AL$36:$CM$36</c:f>
              <c:numCache>
                <c:formatCode>General</c:formatCode>
                <c:ptCount val="54"/>
                <c:pt idx="2" formatCode="#,##0">
                  <c:v>2568522.7829999998</c:v>
                </c:pt>
                <c:pt idx="5" formatCode="#,##0">
                  <c:v>2822539.8620000002</c:v>
                </c:pt>
                <c:pt idx="8" formatCode="#,##0">
                  <c:v>2951002.71</c:v>
                </c:pt>
                <c:pt idx="11" formatCode="#,##0">
                  <c:v>1969142.915</c:v>
                </c:pt>
                <c:pt idx="14" formatCode="#,##0">
                  <c:v>2195093.074</c:v>
                </c:pt>
                <c:pt idx="17" formatCode="#,##0">
                  <c:v>2363181.736</c:v>
                </c:pt>
                <c:pt idx="20" formatCode="#,##0">
                  <c:v>1542162.9790000001</c:v>
                </c:pt>
                <c:pt idx="23" formatCode="#,##0">
                  <c:v>1772877.433</c:v>
                </c:pt>
                <c:pt idx="26" formatCode="#,##0">
                  <c:v>1899823.267</c:v>
                </c:pt>
                <c:pt idx="29" formatCode="#,##0">
                  <c:v>771103.76699999999</c:v>
                </c:pt>
                <c:pt idx="32" formatCode="#,##0">
                  <c:v>932224.56099999999</c:v>
                </c:pt>
                <c:pt idx="35" formatCode="#,##0">
                  <c:v>1210680.2690000001</c:v>
                </c:pt>
                <c:pt idx="38" formatCode="#,##0">
                  <c:v>713351.63899999997</c:v>
                </c:pt>
                <c:pt idx="41" formatCode="#,##0">
                  <c:v>790108.86600000004</c:v>
                </c:pt>
                <c:pt idx="44" formatCode="#,##0">
                  <c:v>843558.52099999995</c:v>
                </c:pt>
                <c:pt idx="47" formatCode="#,##0">
                  <c:v>3203681.4219999998</c:v>
                </c:pt>
                <c:pt idx="50" formatCode="#,##0">
                  <c:v>3477901.1179999998</c:v>
                </c:pt>
                <c:pt idx="53" formatCode="#,##0">
                  <c:v>4052572.3760000002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6B-4C42-BA5A-B9D24DBDD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9003136"/>
        <c:axId val="199025408"/>
      </c:barChart>
      <c:catAx>
        <c:axId val="19900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25408"/>
        <c:crosses val="autoZero"/>
        <c:auto val="1"/>
        <c:lblAlgn val="ctr"/>
        <c:lblOffset val="100"/>
        <c:noMultiLvlLbl val="0"/>
      </c:catAx>
      <c:valAx>
        <c:axId val="199025408"/>
        <c:scaling>
          <c:orientation val="minMax"/>
          <c:max val="70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03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</a:p>
        </c:rich>
      </c:tx>
      <c:layout>
        <c:manualLayout>
          <c:xMode val="edge"/>
          <c:yMode val="edge"/>
          <c:x val="0.40379409658379606"/>
          <c:y val="1.1426071741032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'ПД имовина-капитал'!$Q$13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'ПД имовина-капитал'!$R$13:$BA$13</c:f>
              <c:numCache>
                <c:formatCode>General</c:formatCode>
                <c:ptCount val="36"/>
                <c:pt idx="0" formatCode="#,##0">
                  <c:v>7460043.1689999998</c:v>
                </c:pt>
                <c:pt idx="3" formatCode="#,##0">
                  <c:v>8364419.2029999997</c:v>
                </c:pt>
                <c:pt idx="6" formatCode="#,##0">
                  <c:v>10262164.275</c:v>
                </c:pt>
                <c:pt idx="9" formatCode="#,##0">
                  <c:v>3445737.4989999998</c:v>
                </c:pt>
                <c:pt idx="12" formatCode="#,##0">
                  <c:v>4178692.9909999999</c:v>
                </c:pt>
                <c:pt idx="15" formatCode="#,##0">
                  <c:v>4061282.4190000002</c:v>
                </c:pt>
                <c:pt idx="18" formatCode="#,##0">
                  <c:v>3258294.6690000002</c:v>
                </c:pt>
                <c:pt idx="21" formatCode="#,##0">
                  <c:v>3542997.7760000001</c:v>
                </c:pt>
                <c:pt idx="24" formatCode="#,##0">
                  <c:v>3829287.99</c:v>
                </c:pt>
                <c:pt idx="27" formatCode="#,##0">
                  <c:v>3019938.3319999999</c:v>
                </c:pt>
                <c:pt idx="30" formatCode="#,##0">
                  <c:v>3212773.9350000001</c:v>
                </c:pt>
                <c:pt idx="33" formatCode="#,##0">
                  <c:v>3190916.7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B-4517-B98D-1B3A39E11B12}"/>
            </c:ext>
          </c:extLst>
        </c:ser>
        <c:ser>
          <c:idx val="1"/>
          <c:order val="1"/>
          <c:tx>
            <c:strRef>
              <c:f>'ПД имовина-капитал'!$Q$14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'ПД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'ПД имовина-капитал'!$R$14:$BA$14</c:f>
              <c:numCache>
                <c:formatCode>#,##0</c:formatCode>
                <c:ptCount val="36"/>
                <c:pt idx="1">
                  <c:v>4051650.1869999999</c:v>
                </c:pt>
                <c:pt idx="4">
                  <c:v>4375335.1859999998</c:v>
                </c:pt>
                <c:pt idx="7">
                  <c:v>4983126.4380000001</c:v>
                </c:pt>
                <c:pt idx="10">
                  <c:v>1486054.3</c:v>
                </c:pt>
                <c:pt idx="13">
                  <c:v>1745010.75</c:v>
                </c:pt>
                <c:pt idx="16">
                  <c:v>1733460.632</c:v>
                </c:pt>
                <c:pt idx="19">
                  <c:v>1481325.156</c:v>
                </c:pt>
                <c:pt idx="22">
                  <c:v>1630267.5830000001</c:v>
                </c:pt>
                <c:pt idx="25">
                  <c:v>1771627.5530000001</c:v>
                </c:pt>
                <c:pt idx="28">
                  <c:v>1016235.645</c:v>
                </c:pt>
                <c:pt idx="31">
                  <c:v>1121239.784</c:v>
                </c:pt>
                <c:pt idx="34">
                  <c:v>1165533.7860000001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B-4517-B98D-1B3A39E11B12}"/>
            </c:ext>
          </c:extLst>
        </c:ser>
        <c:ser>
          <c:idx val="2"/>
          <c:order val="2"/>
          <c:tx>
            <c:strRef>
              <c:f>'ПД имовина-капитал'!$Q$15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multiLvlStrRef>
              <c:f>'ПД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'ПД имовина-капитал'!$R$15:$BA$15</c:f>
              <c:numCache>
                <c:formatCode>#,##0</c:formatCode>
                <c:ptCount val="36"/>
                <c:pt idx="1">
                  <c:v>1032721.461</c:v>
                </c:pt>
                <c:pt idx="4">
                  <c:v>1043614.5429999999</c:v>
                </c:pt>
                <c:pt idx="7">
                  <c:v>1099723.922</c:v>
                </c:pt>
                <c:pt idx="10">
                  <c:v>514670.65</c:v>
                </c:pt>
                <c:pt idx="13">
                  <c:v>467654.859</c:v>
                </c:pt>
                <c:pt idx="16">
                  <c:v>517887.98599999998</c:v>
                </c:pt>
                <c:pt idx="19">
                  <c:v>501128.288</c:v>
                </c:pt>
                <c:pt idx="22">
                  <c:v>445060.81099999999</c:v>
                </c:pt>
                <c:pt idx="25">
                  <c:v>413010.804</c:v>
                </c:pt>
                <c:pt idx="28">
                  <c:v>1736857.1680000001</c:v>
                </c:pt>
                <c:pt idx="31">
                  <c:v>1788762.3859999999</c:v>
                </c:pt>
                <c:pt idx="34">
                  <c:v>1875926.5819999999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BB-4517-B98D-1B3A39E11B12}"/>
            </c:ext>
          </c:extLst>
        </c:ser>
        <c:ser>
          <c:idx val="3"/>
          <c:order val="3"/>
          <c:tx>
            <c:strRef>
              <c:f>'ПД имовина-капитал'!$Q$16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multiLvlStrRef>
              <c:f>'ПД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'ПД имовина-капитал'!$R$16:$BA$16</c:f>
              <c:numCache>
                <c:formatCode>General</c:formatCode>
                <c:ptCount val="36"/>
                <c:pt idx="2" formatCode="#,##0">
                  <c:v>3584466.0830000001</c:v>
                </c:pt>
                <c:pt idx="5" formatCode="#,##0">
                  <c:v>4105930.2239999999</c:v>
                </c:pt>
                <c:pt idx="8" formatCode="#,##0">
                  <c:v>5346868.8329999996</c:v>
                </c:pt>
                <c:pt idx="11" formatCode="#,##0">
                  <c:v>2139422.8229999999</c:v>
                </c:pt>
                <c:pt idx="14" formatCode="#,##0">
                  <c:v>2592384.0090000001</c:v>
                </c:pt>
                <c:pt idx="17" formatCode="#,##0">
                  <c:v>2526360.577</c:v>
                </c:pt>
                <c:pt idx="20" formatCode="#,##0">
                  <c:v>1927779.807</c:v>
                </c:pt>
                <c:pt idx="23" formatCode="#,##0">
                  <c:v>2023933.3459999999</c:v>
                </c:pt>
                <c:pt idx="26" formatCode="#,##0">
                  <c:v>2148459.5819999999</c:v>
                </c:pt>
                <c:pt idx="29" formatCode="#,##0">
                  <c:v>3116296.7919999999</c:v>
                </c:pt>
                <c:pt idx="32" formatCode="#,##0">
                  <c:v>3268497.335</c:v>
                </c:pt>
                <c:pt idx="35" formatCode="#,##0">
                  <c:v>3299129.8870000001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BB-4517-B98D-1B3A39E11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8600960"/>
        <c:axId val="198615040"/>
      </c:barChart>
      <c:catAx>
        <c:axId val="19860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615040"/>
        <c:crosses val="autoZero"/>
        <c:auto val="1"/>
        <c:lblAlgn val="ctr"/>
        <c:lblOffset val="100"/>
        <c:noMultiLvlLbl val="0"/>
      </c:catAx>
      <c:valAx>
        <c:axId val="198615040"/>
        <c:scaling>
          <c:orientation val="minMax"/>
          <c:max val="110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600960"/>
        <c:crosses val="autoZero"/>
        <c:crossBetween val="between"/>
        <c:majorUnit val="100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регионима</a:t>
            </a:r>
            <a:endParaRPr lang="en-US" dirty="0"/>
          </a:p>
        </c:rich>
      </c:tx>
      <c:layout>
        <c:manualLayout>
          <c:xMode val="edge"/>
          <c:yMode val="edge"/>
          <c:x val="0.36957821203563385"/>
          <c:y val="1.1426071741032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'ПД имовина-капитал'!$AH$53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имовина-капитал'!$AI$53:$CA$53</c:f>
              <c:numCache>
                <c:formatCode>General</c:formatCode>
                <c:ptCount val="45"/>
                <c:pt idx="0" formatCode="#,##0">
                  <c:v>9864150.9230000004</c:v>
                </c:pt>
                <c:pt idx="3" formatCode="#,##0">
                  <c:v>10890362.380000001</c:v>
                </c:pt>
                <c:pt idx="6" formatCode="#,##0">
                  <c:v>11902594.259</c:v>
                </c:pt>
                <c:pt idx="9" formatCode="#,##0">
                  <c:v>4125408.3029999998</c:v>
                </c:pt>
                <c:pt idx="12" formatCode="#,##0">
                  <c:v>4805513.43</c:v>
                </c:pt>
                <c:pt idx="15" formatCode="#,##0">
                  <c:v>5449555.0480000004</c:v>
                </c:pt>
                <c:pt idx="18" formatCode="#,##0">
                  <c:v>1993965.773</c:v>
                </c:pt>
                <c:pt idx="21" formatCode="#,##0">
                  <c:v>2200739.645</c:v>
                </c:pt>
                <c:pt idx="24" formatCode="#,##0">
                  <c:v>2417825.0630000001</c:v>
                </c:pt>
                <c:pt idx="27" formatCode="#,##0">
                  <c:v>1147968.3799999999</c:v>
                </c:pt>
                <c:pt idx="30" formatCode="#,##0">
                  <c:v>1349837.402</c:v>
                </c:pt>
                <c:pt idx="33" formatCode="#,##0">
                  <c:v>1521908.6769999999</c:v>
                </c:pt>
                <c:pt idx="36" formatCode="#,##0">
                  <c:v>52520.29</c:v>
                </c:pt>
                <c:pt idx="39" formatCode="#,##0">
                  <c:v>52431.048000000003</c:v>
                </c:pt>
                <c:pt idx="42" formatCode="#,##0">
                  <c:v>51768.337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F-45FA-B8D8-08E6FB4A11A8}"/>
            </c:ext>
          </c:extLst>
        </c:ser>
        <c:ser>
          <c:idx val="1"/>
          <c:order val="1"/>
          <c:tx>
            <c:strRef>
              <c:f>'ПД имовина-капитал'!$AH$54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'ПД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имовина-капитал'!$AI$54:$CA$54</c:f>
              <c:numCache>
                <c:formatCode>#,##0</c:formatCode>
                <c:ptCount val="45"/>
                <c:pt idx="1">
                  <c:v>4582848.0980000002</c:v>
                </c:pt>
                <c:pt idx="4">
                  <c:v>4968953.0149999997</c:v>
                </c:pt>
                <c:pt idx="7">
                  <c:v>5236938.9989999998</c:v>
                </c:pt>
                <c:pt idx="10">
                  <c:v>2069945.3049999999</c:v>
                </c:pt>
                <c:pt idx="13">
                  <c:v>2346557.8509999998</c:v>
                </c:pt>
                <c:pt idx="16">
                  <c:v>2613992.6639999999</c:v>
                </c:pt>
                <c:pt idx="19">
                  <c:v>871833.36199999996</c:v>
                </c:pt>
                <c:pt idx="22">
                  <c:v>948050.245</c:v>
                </c:pt>
                <c:pt idx="25">
                  <c:v>1070094.74</c:v>
                </c:pt>
                <c:pt idx="28">
                  <c:v>479137.04399999999</c:v>
                </c:pt>
                <c:pt idx="31">
                  <c:v>576786.76699999999</c:v>
                </c:pt>
                <c:pt idx="34">
                  <c:v>701103.31200000003</c:v>
                </c:pt>
                <c:pt idx="37">
                  <c:v>31501.478999999999</c:v>
                </c:pt>
                <c:pt idx="40">
                  <c:v>31505.424999999999</c:v>
                </c:pt>
                <c:pt idx="43">
                  <c:v>31618.694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F-45FA-B8D8-08E6FB4A11A8}"/>
            </c:ext>
          </c:extLst>
        </c:ser>
        <c:ser>
          <c:idx val="2"/>
          <c:order val="2"/>
          <c:tx>
            <c:strRef>
              <c:f>'ПД имовина-капитал'!$AH$55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multiLvlStrRef>
              <c:f>'ПД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имовина-капитал'!$AI$55:$CA$55</c:f>
              <c:numCache>
                <c:formatCode>#,##0</c:formatCode>
                <c:ptCount val="45"/>
                <c:pt idx="1">
                  <c:v>2128949.6239999998</c:v>
                </c:pt>
                <c:pt idx="4">
                  <c:v>2126336.0699999998</c:v>
                </c:pt>
                <c:pt idx="7">
                  <c:v>2410106.8250000002</c:v>
                </c:pt>
                <c:pt idx="10">
                  <c:v>709689.65</c:v>
                </c:pt>
                <c:pt idx="13">
                  <c:v>665884.59199999995</c:v>
                </c:pt>
                <c:pt idx="16">
                  <c:v>594119.39399999997</c:v>
                </c:pt>
                <c:pt idx="19">
                  <c:v>579876.098</c:v>
                </c:pt>
                <c:pt idx="22">
                  <c:v>580324.48199999996</c:v>
                </c:pt>
                <c:pt idx="25">
                  <c:v>539693.58400000003</c:v>
                </c:pt>
                <c:pt idx="28">
                  <c:v>300677.60200000001</c:v>
                </c:pt>
                <c:pt idx="31">
                  <c:v>304529.44400000002</c:v>
                </c:pt>
                <c:pt idx="34">
                  <c:v>292398.97200000001</c:v>
                </c:pt>
                <c:pt idx="37">
                  <c:v>66184.592999999993</c:v>
                </c:pt>
                <c:pt idx="40">
                  <c:v>68018.010999999999</c:v>
                </c:pt>
                <c:pt idx="43">
                  <c:v>70230.519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F-45FA-B8D8-08E6FB4A11A8}"/>
            </c:ext>
          </c:extLst>
        </c:ser>
        <c:ser>
          <c:idx val="3"/>
          <c:order val="3"/>
          <c:tx>
            <c:strRef>
              <c:f>'ПД имовина-капитал'!$AH$56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multiLvlStrRef>
              <c:f>'ПД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имовина-капитал'!$AI$56:$CA$56</c:f>
              <c:numCache>
                <c:formatCode>General</c:formatCode>
                <c:ptCount val="45"/>
                <c:pt idx="2" formatCode="#,##0">
                  <c:v>6049545.182</c:v>
                </c:pt>
                <c:pt idx="5" formatCode="#,##0">
                  <c:v>6643091.7879999997</c:v>
                </c:pt>
                <c:pt idx="8" formatCode="#,##0">
                  <c:v>7546843.2470000004</c:v>
                </c:pt>
                <c:pt idx="11" formatCode="#,##0">
                  <c:v>2367923.568</c:v>
                </c:pt>
                <c:pt idx="14" formatCode="#,##0">
                  <c:v>2773261.2050000001</c:v>
                </c:pt>
                <c:pt idx="17" formatCode="#,##0">
                  <c:v>3108527.9079999998</c:v>
                </c:pt>
                <c:pt idx="20" formatCode="#,##0">
                  <c:v>1453460.6780000001</c:v>
                </c:pt>
                <c:pt idx="23" formatCode="#,##0">
                  <c:v>1586832.101</c:v>
                </c:pt>
                <c:pt idx="26" formatCode="#,##0">
                  <c:v>1631113.4450000001</c:v>
                </c:pt>
                <c:pt idx="29" formatCode="#,##0">
                  <c:v>839736.5</c:v>
                </c:pt>
                <c:pt idx="32" formatCode="#,##0">
                  <c:v>927860.28300000005</c:v>
                </c:pt>
                <c:pt idx="35" formatCode="#,##0">
                  <c:v>973175.55900000001</c:v>
                </c:pt>
                <c:pt idx="38" formatCode="#,##0">
                  <c:v>57299.576999999997</c:v>
                </c:pt>
                <c:pt idx="41" formatCode="#,##0">
                  <c:v>59699.536999999997</c:v>
                </c:pt>
                <c:pt idx="44" formatCode="#,##0">
                  <c:v>61158.720000000001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F-45FA-B8D8-08E6FB4A1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9075712"/>
        <c:axId val="199077248"/>
      </c:barChart>
      <c:catAx>
        <c:axId val="19907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77248"/>
        <c:crosses val="autoZero"/>
        <c:auto val="1"/>
        <c:lblAlgn val="ctr"/>
        <c:lblOffset val="100"/>
        <c:noMultiLvlLbl val="0"/>
      </c:catAx>
      <c:valAx>
        <c:axId val="199077248"/>
        <c:scaling>
          <c:orientation val="minMax"/>
          <c:max val="120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75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8952917331802775"/>
          <c:y val="2.79138465866713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57973110504044"/>
          <c:y val="0.41254906902559429"/>
          <c:w val="0.81900530290856532"/>
          <c:h val="0.53517657522745021"/>
        </c:manualLayout>
      </c:layout>
      <c:areaChart>
        <c:grouping val="standard"/>
        <c:varyColors val="0"/>
        <c:ser>
          <c:idx val="0"/>
          <c:order val="0"/>
          <c:tx>
            <c:strRef>
              <c:f>'НОК и недостајући кап. ПД'!$E$52</c:f>
              <c:strCache>
                <c:ptCount val="1"/>
                <c:pt idx="0">
                  <c:v>Недостајући капитал</c:v>
                </c:pt>
              </c:strCache>
            </c:strRef>
          </c:tx>
          <c:spPr>
            <a:solidFill>
              <a:srgbClr val="6AD137"/>
            </a:solidFill>
          </c:spPr>
          <c:cat>
            <c:numRef>
              <c:f>'НОК и недостајући кап. ПД'!$F$51:$H$51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'НОК и недостајући кап. ПД'!$F$52:$H$52</c:f>
              <c:numCache>
                <c:formatCode>_-* #,##0\ _R_S_D_-;\-* #,##0\ _R_S_D_-;_-* "-"\ _R_S_D_-;_-@_-</c:formatCode>
                <c:ptCount val="3"/>
                <c:pt idx="0">
                  <c:v>-2769346.125</c:v>
                </c:pt>
                <c:pt idx="1">
                  <c:v>-2725891.264</c:v>
                </c:pt>
                <c:pt idx="2">
                  <c:v>-3173234.0049999999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7-4BD9-AA4B-6559B38425DF}"/>
            </c:ext>
          </c:extLst>
        </c:ser>
        <c:ser>
          <c:idx val="1"/>
          <c:order val="1"/>
          <c:tx>
            <c:strRef>
              <c:f>'НОК и недостајући кап. ПД'!$E$53</c:f>
              <c:strCache>
                <c:ptCount val="1"/>
                <c:pt idx="0">
                  <c:v>Нето обртни капитал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'НОК и недостајући кап. ПД'!$F$51:$H$51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'НОК и недостајући кап. ПД'!$F$53:$H$53</c:f>
              <c:numCache>
                <c:formatCode>_-* #,##0\ _R_S_D_-;\-* #,##0\ _R_S_D_-;_-* "-"\ _R_S_D_-;_-@_-</c:formatCode>
                <c:ptCount val="3"/>
                <c:pt idx="0">
                  <c:v>-473038.19</c:v>
                </c:pt>
                <c:pt idx="1">
                  <c:v>-30043.757000000001</c:v>
                </c:pt>
                <c:pt idx="2">
                  <c:v>56322.553999999996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7-4BD9-AA4B-6559B3842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30784"/>
        <c:axId val="117324544"/>
      </c:areaChart>
      <c:catAx>
        <c:axId val="1190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7324544"/>
        <c:crosses val="autoZero"/>
        <c:auto val="1"/>
        <c:lblAlgn val="ctr"/>
        <c:lblOffset val="100"/>
        <c:noMultiLvlLbl val="0"/>
      </c:catAx>
      <c:valAx>
        <c:axId val="117324544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903078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 величини</a:t>
            </a:r>
            <a:endParaRPr lang="en-US" dirty="0"/>
          </a:p>
        </c:rich>
      </c:tx>
      <c:layout>
        <c:manualLayout>
          <c:xMode val="edge"/>
          <c:yMode val="edge"/>
          <c:x val="0.45224255056353252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57973110504044"/>
          <c:y val="0.24041373380087075"/>
          <c:w val="0.81900530290856532"/>
          <c:h val="0.70731199879660656"/>
        </c:manualLayout>
      </c:layout>
      <c:areaChart>
        <c:grouping val="standard"/>
        <c:varyColors val="0"/>
        <c:ser>
          <c:idx val="0"/>
          <c:order val="0"/>
          <c:tx>
            <c:strRef>
              <c:f>'НОК и недостајући кап. ПД'!$AA$7</c:f>
              <c:strCache>
                <c:ptCount val="1"/>
                <c:pt idx="0">
                  <c:v>Недостајући капитал</c:v>
                </c:pt>
              </c:strCache>
            </c:strRef>
          </c:tx>
          <c:spPr>
            <a:solidFill>
              <a:srgbClr val="6AD137"/>
            </a:solidFill>
          </c:spPr>
          <c:cat>
            <c:multiLvlStrRef>
              <c:f>'НОК и недостајући кап. ПД'!$AB$5:$AM$6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'НОК и недостајући кап. ПД'!$AB$7:$AM$7</c:f>
              <c:numCache>
                <c:formatCode>#,##0</c:formatCode>
                <c:ptCount val="12"/>
                <c:pt idx="0">
                  <c:v>-959107.78099999996</c:v>
                </c:pt>
                <c:pt idx="1">
                  <c:v>-792982.50699999998</c:v>
                </c:pt>
                <c:pt idx="2">
                  <c:v>-1092737.0660000001</c:v>
                </c:pt>
                <c:pt idx="3">
                  <c:v>-261068.927</c:v>
                </c:pt>
                <c:pt idx="4">
                  <c:v>-382699.70899999997</c:v>
                </c:pt>
                <c:pt idx="5">
                  <c:v>-387610.47399999999</c:v>
                </c:pt>
                <c:pt idx="6">
                  <c:v>-337657.64600000001</c:v>
                </c:pt>
                <c:pt idx="7">
                  <c:v>-188035.842</c:v>
                </c:pt>
                <c:pt idx="8">
                  <c:v>-250257.17</c:v>
                </c:pt>
                <c:pt idx="9">
                  <c:v>-1211511.7709999999</c:v>
                </c:pt>
                <c:pt idx="10">
                  <c:v>-1362173.206</c:v>
                </c:pt>
                <c:pt idx="11">
                  <c:v>-1442629.2949999999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1-4EA7-AEFF-4E890E6CEA3D}"/>
            </c:ext>
          </c:extLst>
        </c:ser>
        <c:ser>
          <c:idx val="1"/>
          <c:order val="1"/>
          <c:tx>
            <c:strRef>
              <c:f>'НОК и недостајући кап. ПД'!$AA$8</c:f>
              <c:strCache>
                <c:ptCount val="1"/>
                <c:pt idx="0">
                  <c:v>Нето обртни капитал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'НОК и недостајући кап. ПД'!$AB$5:$AM$6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'НОК и недостајући кап. ПД'!$AB$8:$AM$8</c:f>
              <c:numCache>
                <c:formatCode>#,##0</c:formatCode>
                <c:ptCount val="12"/>
                <c:pt idx="0">
                  <c:v>-242893.40599999999</c:v>
                </c:pt>
                <c:pt idx="1">
                  <c:v>54869.775999999998</c:v>
                </c:pt>
                <c:pt idx="2">
                  <c:v>111521.85799999999</c:v>
                </c:pt>
                <c:pt idx="3">
                  <c:v>238498.45699999999</c:v>
                </c:pt>
                <c:pt idx="4">
                  <c:v>234269.00599999999</c:v>
                </c:pt>
                <c:pt idx="5">
                  <c:v>338835.84100000001</c:v>
                </c:pt>
                <c:pt idx="6">
                  <c:v>237025.601</c:v>
                </c:pt>
                <c:pt idx="7">
                  <c:v>477149.71799999999</c:v>
                </c:pt>
                <c:pt idx="8">
                  <c:v>535274.78</c:v>
                </c:pt>
                <c:pt idx="9">
                  <c:v>-705668.84199999995</c:v>
                </c:pt>
                <c:pt idx="10">
                  <c:v>-796332.25699999998</c:v>
                </c:pt>
                <c:pt idx="11">
                  <c:v>-929309.92500000005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1-4EA7-AEFF-4E890E6CE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34752"/>
        <c:axId val="117319936"/>
      </c:areaChart>
      <c:catAx>
        <c:axId val="11783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7319936"/>
        <c:crosses val="autoZero"/>
        <c:auto val="1"/>
        <c:lblAlgn val="ctr"/>
        <c:lblOffset val="100"/>
        <c:noMultiLvlLbl val="0"/>
      </c:catAx>
      <c:valAx>
        <c:axId val="117319936"/>
        <c:scaling>
          <c:orientation val="minMax"/>
          <c:min val="-15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7834752"/>
        <c:crosses val="autoZero"/>
        <c:crossBetween val="midCat"/>
        <c:majorUnit val="250000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57973110504044"/>
          <c:y val="0.24041373380087075"/>
          <c:w val="0.81900530290856532"/>
          <c:h val="0.70731199879660656"/>
        </c:manualLayout>
      </c:layout>
      <c:areaChart>
        <c:grouping val="standard"/>
        <c:varyColors val="0"/>
        <c:ser>
          <c:idx val="0"/>
          <c:order val="0"/>
          <c:tx>
            <c:strRef>
              <c:f>'НОК и недостајући кап. ПД'!$M$26</c:f>
              <c:strCache>
                <c:ptCount val="1"/>
                <c:pt idx="0">
                  <c:v>Недостајући капитал</c:v>
                </c:pt>
              </c:strCache>
            </c:strRef>
          </c:tx>
          <c:spPr>
            <a:solidFill>
              <a:srgbClr val="6AD137"/>
            </a:solidFill>
          </c:spPr>
          <c:cat>
            <c:multiLvlStrRef>
              <c:f>'НОК и недостајући кап. ПД'!$N$24:$BC$25</c:f>
              <c:multiLvlStrCache>
                <c:ptCount val="4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  <c:pt idx="36">
                    <c:v>2020</c:v>
                  </c:pt>
                  <c:pt idx="37">
                    <c:v>2021</c:v>
                  </c:pt>
                  <c:pt idx="38">
                    <c:v>2022</c:v>
                  </c:pt>
                  <c:pt idx="39">
                    <c:v>2020</c:v>
                  </c:pt>
                  <c:pt idx="40">
                    <c:v>2021</c:v>
                  </c:pt>
                  <c:pt idx="41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Прерађивачка индустрија</c:v>
                  </c:pt>
                  <c:pt idx="9">
                    <c:v>Снабдевање ел. енергијом, гасом...</c:v>
                  </c:pt>
                  <c:pt idx="12">
                    <c:v>Снабдевање водом; управљање отп. водама</c:v>
                  </c:pt>
                  <c:pt idx="15">
                    <c:v>Грађевинарство</c:v>
                  </c:pt>
                  <c:pt idx="18">
                    <c:v>Трговина на велико и мало...</c:v>
                  </c:pt>
                  <c:pt idx="21">
                    <c:v>Саобраћај и складиштење</c:v>
                  </c:pt>
                  <c:pt idx="24">
                    <c:v>Услуге смештаја и исхране</c:v>
                  </c:pt>
                  <c:pt idx="27">
                    <c:v>Информисање и комуникације </c:v>
                  </c:pt>
                  <c:pt idx="30">
                    <c:v>Финансијске дел. и дел. осигурања</c:v>
                  </c:pt>
                  <c:pt idx="33">
                    <c:v>Пословање некретнинама</c:v>
                  </c:pt>
                  <c:pt idx="36">
                    <c:v>Стручне, научне, инов. и тех. делатности</c:v>
                  </c:pt>
                  <c:pt idx="39">
                    <c:v>Остали сектори</c:v>
                  </c:pt>
                </c:lvl>
              </c:multiLvlStrCache>
            </c:multiLvlStrRef>
          </c:cat>
          <c:val>
            <c:numRef>
              <c:f>'НОК и недостајући кап. ПД'!$N$26:$BC$26</c:f>
              <c:numCache>
                <c:formatCode>#,##0</c:formatCode>
                <c:ptCount val="42"/>
                <c:pt idx="0">
                  <c:v>-107149.732</c:v>
                </c:pt>
                <c:pt idx="1">
                  <c:v>-123491.151</c:v>
                </c:pt>
                <c:pt idx="2">
                  <c:v>-119827.383</c:v>
                </c:pt>
                <c:pt idx="3">
                  <c:v>-70150.740000000005</c:v>
                </c:pt>
                <c:pt idx="4">
                  <c:v>-39584.720999999998</c:v>
                </c:pt>
                <c:pt idx="5">
                  <c:v>15845.795</c:v>
                </c:pt>
                <c:pt idx="6">
                  <c:v>-755423.26899999997</c:v>
                </c:pt>
                <c:pt idx="7">
                  <c:v>-774815.83499999996</c:v>
                </c:pt>
                <c:pt idx="8">
                  <c:v>-832308.31200000003</c:v>
                </c:pt>
                <c:pt idx="9">
                  <c:v>-265922.223</c:v>
                </c:pt>
                <c:pt idx="10">
                  <c:v>-283548.21500000003</c:v>
                </c:pt>
                <c:pt idx="11">
                  <c:v>-413084.06300000002</c:v>
                </c:pt>
                <c:pt idx="12">
                  <c:v>-52200.042000000001</c:v>
                </c:pt>
                <c:pt idx="13">
                  <c:v>-23850.981</c:v>
                </c:pt>
                <c:pt idx="14">
                  <c:v>-25736.794000000002</c:v>
                </c:pt>
                <c:pt idx="15">
                  <c:v>-474069.37599999999</c:v>
                </c:pt>
                <c:pt idx="16">
                  <c:v>-519851.261</c:v>
                </c:pt>
                <c:pt idx="17">
                  <c:v>-566899.91899999999</c:v>
                </c:pt>
                <c:pt idx="18">
                  <c:v>-398053.60700000002</c:v>
                </c:pt>
                <c:pt idx="19">
                  <c:v>-423235.196</c:v>
                </c:pt>
                <c:pt idx="20">
                  <c:v>-492781.26799999998</c:v>
                </c:pt>
                <c:pt idx="21">
                  <c:v>-292268.397</c:v>
                </c:pt>
                <c:pt idx="22">
                  <c:v>-170278.83199999999</c:v>
                </c:pt>
                <c:pt idx="23">
                  <c:v>-152766.609</c:v>
                </c:pt>
                <c:pt idx="24">
                  <c:v>-48799.972000000002</c:v>
                </c:pt>
                <c:pt idx="25">
                  <c:v>-59195.694000000003</c:v>
                </c:pt>
                <c:pt idx="26">
                  <c:v>-54906.762000000002</c:v>
                </c:pt>
                <c:pt idx="27">
                  <c:v>-95316.271999999997</c:v>
                </c:pt>
                <c:pt idx="28">
                  <c:v>-55633.974000000002</c:v>
                </c:pt>
                <c:pt idx="29">
                  <c:v>-69739.245999999999</c:v>
                </c:pt>
                <c:pt idx="30">
                  <c:v>-22282.646000000001</c:v>
                </c:pt>
                <c:pt idx="31">
                  <c:v>-37827.911999999997</c:v>
                </c:pt>
                <c:pt idx="32">
                  <c:v>-39296.703999999998</c:v>
                </c:pt>
                <c:pt idx="33">
                  <c:v>-99570.497000000003</c:v>
                </c:pt>
                <c:pt idx="34">
                  <c:v>-107673.136</c:v>
                </c:pt>
                <c:pt idx="35">
                  <c:v>-109700.16</c:v>
                </c:pt>
                <c:pt idx="36">
                  <c:v>-46910.894</c:v>
                </c:pt>
                <c:pt idx="37">
                  <c:v>-74468.558000000005</c:v>
                </c:pt>
                <c:pt idx="38">
                  <c:v>-286801.337</c:v>
                </c:pt>
                <c:pt idx="39">
                  <c:v>-41228.457999999999</c:v>
                </c:pt>
                <c:pt idx="40">
                  <c:v>-32435.797999999999</c:v>
                </c:pt>
                <c:pt idx="41">
                  <c:v>-25231.242999999999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8-487E-930C-B3332C3BDDC8}"/>
            </c:ext>
          </c:extLst>
        </c:ser>
        <c:ser>
          <c:idx val="1"/>
          <c:order val="1"/>
          <c:tx>
            <c:strRef>
              <c:f>'НОК и недостајући кап. ПД'!$M$27</c:f>
              <c:strCache>
                <c:ptCount val="1"/>
                <c:pt idx="0">
                  <c:v>Нето обртни капитал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'НОК и недостајући кап. ПД'!$N$24:$BC$25</c:f>
              <c:multiLvlStrCache>
                <c:ptCount val="4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  <c:pt idx="36">
                    <c:v>2020</c:v>
                  </c:pt>
                  <c:pt idx="37">
                    <c:v>2021</c:v>
                  </c:pt>
                  <c:pt idx="38">
                    <c:v>2022</c:v>
                  </c:pt>
                  <c:pt idx="39">
                    <c:v>2020</c:v>
                  </c:pt>
                  <c:pt idx="40">
                    <c:v>2021</c:v>
                  </c:pt>
                  <c:pt idx="41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Прерађивачка индустрија</c:v>
                  </c:pt>
                  <c:pt idx="9">
                    <c:v>Снабдевање ел. енергијом, гасом...</c:v>
                  </c:pt>
                  <c:pt idx="12">
                    <c:v>Снабдевање водом; управљање отп. водама</c:v>
                  </c:pt>
                  <c:pt idx="15">
                    <c:v>Грађевинарство</c:v>
                  </c:pt>
                  <c:pt idx="18">
                    <c:v>Трговина на велико и мало...</c:v>
                  </c:pt>
                  <c:pt idx="21">
                    <c:v>Саобраћај и складиштење</c:v>
                  </c:pt>
                  <c:pt idx="24">
                    <c:v>Услуге смештаја и исхране</c:v>
                  </c:pt>
                  <c:pt idx="27">
                    <c:v>Информисање и комуникације </c:v>
                  </c:pt>
                  <c:pt idx="30">
                    <c:v>Финансијске дел. и дел. осигурања</c:v>
                  </c:pt>
                  <c:pt idx="33">
                    <c:v>Пословање некретнинама</c:v>
                  </c:pt>
                  <c:pt idx="36">
                    <c:v>Стручне, научне, инов. и тех. делатности</c:v>
                  </c:pt>
                  <c:pt idx="39">
                    <c:v>Остали сектори</c:v>
                  </c:pt>
                </c:lvl>
              </c:multiLvlStrCache>
            </c:multiLvlStrRef>
          </c:cat>
          <c:val>
            <c:numRef>
              <c:f>'НОК и недостајући кап. ПД'!$N$27:$BC$27</c:f>
              <c:numCache>
                <c:formatCode>#,##0</c:formatCode>
                <c:ptCount val="42"/>
                <c:pt idx="0">
                  <c:v>-2624.2849999999999</c:v>
                </c:pt>
                <c:pt idx="1">
                  <c:v>-6173.8890000000001</c:v>
                </c:pt>
                <c:pt idx="2">
                  <c:v>14728.013999999999</c:v>
                </c:pt>
                <c:pt idx="3">
                  <c:v>1990.0050000000001</c:v>
                </c:pt>
                <c:pt idx="4">
                  <c:v>44221.654999999999</c:v>
                </c:pt>
                <c:pt idx="5">
                  <c:v>119173.336</c:v>
                </c:pt>
                <c:pt idx="6">
                  <c:v>-54600.466</c:v>
                </c:pt>
                <c:pt idx="7">
                  <c:v>90878.944000000003</c:v>
                </c:pt>
                <c:pt idx="8">
                  <c:v>182548.505</c:v>
                </c:pt>
                <c:pt idx="9">
                  <c:v>-199344.62899999999</c:v>
                </c:pt>
                <c:pt idx="10">
                  <c:v>-208061.54399999999</c:v>
                </c:pt>
                <c:pt idx="11">
                  <c:v>-266349.18099999998</c:v>
                </c:pt>
                <c:pt idx="12">
                  <c:v>-36239.07</c:v>
                </c:pt>
                <c:pt idx="13">
                  <c:v>-6429.683</c:v>
                </c:pt>
                <c:pt idx="14">
                  <c:v>-6669.7910000000002</c:v>
                </c:pt>
                <c:pt idx="15">
                  <c:v>-67963.284</c:v>
                </c:pt>
                <c:pt idx="16">
                  <c:v>-30531.005000000001</c:v>
                </c:pt>
                <c:pt idx="17">
                  <c:v>-268.67399999999998</c:v>
                </c:pt>
                <c:pt idx="18">
                  <c:v>326804.83</c:v>
                </c:pt>
                <c:pt idx="19">
                  <c:v>395751.73700000002</c:v>
                </c:pt>
                <c:pt idx="20">
                  <c:v>489998.67</c:v>
                </c:pt>
                <c:pt idx="21">
                  <c:v>-257976.38399999999</c:v>
                </c:pt>
                <c:pt idx="22">
                  <c:v>-134196.73199999999</c:v>
                </c:pt>
                <c:pt idx="23">
                  <c:v>-110510.357</c:v>
                </c:pt>
                <c:pt idx="24">
                  <c:v>-36050.910000000003</c:v>
                </c:pt>
                <c:pt idx="25">
                  <c:v>-40168.256000000001</c:v>
                </c:pt>
                <c:pt idx="26">
                  <c:v>-33477.81</c:v>
                </c:pt>
                <c:pt idx="27">
                  <c:v>-64404.42</c:v>
                </c:pt>
                <c:pt idx="28">
                  <c:v>-17275.848000000002</c:v>
                </c:pt>
                <c:pt idx="29">
                  <c:v>-25188.035</c:v>
                </c:pt>
                <c:pt idx="30">
                  <c:v>-10627.398999999999</c:v>
                </c:pt>
                <c:pt idx="31">
                  <c:v>-27993.596000000001</c:v>
                </c:pt>
                <c:pt idx="32">
                  <c:v>-28088.532999999999</c:v>
                </c:pt>
                <c:pt idx="33">
                  <c:v>-67435.251999999993</c:v>
                </c:pt>
                <c:pt idx="34">
                  <c:v>-71650.601999999999</c:v>
                </c:pt>
                <c:pt idx="35">
                  <c:v>-69245.820000000007</c:v>
                </c:pt>
                <c:pt idx="36">
                  <c:v>11032.324000000001</c:v>
                </c:pt>
                <c:pt idx="37">
                  <c:v>-16354.790999999999</c:v>
                </c:pt>
                <c:pt idx="38">
                  <c:v>-217609.32699999999</c:v>
                </c:pt>
                <c:pt idx="39">
                  <c:v>-15599.25</c:v>
                </c:pt>
                <c:pt idx="40">
                  <c:v>-2060.1469999999999</c:v>
                </c:pt>
                <c:pt idx="41">
                  <c:v>7281.5569999999998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8-487E-930C-B3332C3BD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79456"/>
        <c:axId val="117322240"/>
      </c:areaChart>
      <c:catAx>
        <c:axId val="11777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7322240"/>
        <c:crosses val="autoZero"/>
        <c:auto val="1"/>
        <c:lblAlgn val="ctr"/>
        <c:lblOffset val="100"/>
        <c:noMultiLvlLbl val="0"/>
      </c:catAx>
      <c:valAx>
        <c:axId val="11732224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777945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Укупно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39160104986875"/>
          <c:y val="0.14268518518518539"/>
          <c:w val="0.83194173228346635"/>
          <c:h val="0.71486147564887903"/>
        </c:manualLayout>
      </c:layout>
      <c:areaChart>
        <c:grouping val="stacked"/>
        <c:varyColors val="0"/>
        <c:ser>
          <c:idx val="0"/>
          <c:order val="0"/>
          <c:tx>
            <c:strRef>
              <c:f>'Задуженост ПД'!$M$35</c:f>
              <c:strCache>
                <c:ptCount val="1"/>
                <c:pt idx="0">
                  <c:v>Сопствени извори финансирања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cat>
            <c:strRef>
              <c:f>'Задуженост ПД'!$N$33:$P$34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'Задуженост ПД'!$N$35:$P$35</c:f>
              <c:numCache>
                <c:formatCode>#,##0</c:formatCode>
                <c:ptCount val="3"/>
                <c:pt idx="0">
                  <c:v>6377878.3289999999</c:v>
                </c:pt>
                <c:pt idx="1">
                  <c:v>7277204.6909999996</c:v>
                </c:pt>
                <c:pt idx="2">
                  <c:v>7974938.3049999997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673-8E94-4E8FD9572AAB}"/>
            </c:ext>
          </c:extLst>
        </c:ser>
        <c:ser>
          <c:idx val="1"/>
          <c:order val="1"/>
          <c:tx>
            <c:strRef>
              <c:f>'Задуженост ПД'!$M$36</c:f>
              <c:strCache>
                <c:ptCount val="1"/>
                <c:pt idx="0">
                  <c:v>Укупне обавезе</c:v>
                </c:pt>
              </c:strCache>
            </c:strRef>
          </c:tx>
          <c:spPr>
            <a:solidFill>
              <a:srgbClr val="6AD137"/>
            </a:solidFill>
            <a:ln>
              <a:solidFill>
                <a:srgbClr val="6AD137"/>
              </a:solidFill>
            </a:ln>
            <a:effectLst/>
          </c:spPr>
          <c:cat>
            <c:strRef>
              <c:f>'Задуженост ПД'!$N$33:$P$34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'Задуженост ПД'!$N$36:$P$36</c:f>
              <c:numCache>
                <c:formatCode>#,##0</c:formatCode>
                <c:ptCount val="3"/>
                <c:pt idx="0">
                  <c:v>10767965.505000001</c:v>
                </c:pt>
                <c:pt idx="1">
                  <c:v>11990744.914000001</c:v>
                </c:pt>
                <c:pt idx="2">
                  <c:v>13320818.879000001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673-8E94-4E8FD9572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45408"/>
        <c:axId val="94896704"/>
      </c:areaChart>
      <c:catAx>
        <c:axId val="929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 b="1"/>
            </a:pPr>
            <a:endParaRPr lang="en-US"/>
          </a:p>
        </c:txPr>
        <c:crossAx val="94896704"/>
        <c:crosses val="autoZero"/>
        <c:auto val="1"/>
        <c:lblAlgn val="ctr"/>
        <c:lblOffset val="100"/>
        <c:tickMarkSkip val="1"/>
        <c:noMultiLvlLbl val="0"/>
      </c:catAx>
      <c:valAx>
        <c:axId val="94896704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2945408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76203666241323"/>
          <c:y val="0.15151515151515182"/>
          <c:w val="0.74238627286213721"/>
          <c:h val="0.66618757162396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бр запослених'!$J$27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бр запослених'!$K$25:$AB$26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Прерађивачка индустрија</c:v>
                  </c:pt>
                  <c:pt idx="3">
                    <c:v>Трговина на велико и мало...</c:v>
                  </c:pt>
                  <c:pt idx="6">
                    <c:v>Саобраћај и складиштење</c:v>
                  </c:pt>
                  <c:pt idx="9">
                    <c:v>Административне и помоћне услужне делатности</c:v>
                  </c:pt>
                  <c:pt idx="12">
                    <c:v>Грађевинарство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'ПД бр запослених'!$K$27:$AB$27</c:f>
              <c:numCache>
                <c:formatCode>#,##0</c:formatCode>
                <c:ptCount val="18"/>
                <c:pt idx="0">
                  <c:v>395185</c:v>
                </c:pt>
                <c:pt idx="1">
                  <c:v>408688</c:v>
                </c:pt>
                <c:pt idx="2">
                  <c:v>401791</c:v>
                </c:pt>
                <c:pt idx="3">
                  <c:v>230138</c:v>
                </c:pt>
                <c:pt idx="4">
                  <c:v>237172</c:v>
                </c:pt>
                <c:pt idx="5">
                  <c:v>234011</c:v>
                </c:pt>
                <c:pt idx="6">
                  <c:v>102886</c:v>
                </c:pt>
                <c:pt idx="7">
                  <c:v>103546</c:v>
                </c:pt>
                <c:pt idx="8">
                  <c:v>103475</c:v>
                </c:pt>
                <c:pt idx="9">
                  <c:v>83217</c:v>
                </c:pt>
                <c:pt idx="10">
                  <c:v>86464</c:v>
                </c:pt>
                <c:pt idx="11">
                  <c:v>89075</c:v>
                </c:pt>
                <c:pt idx="12">
                  <c:v>81911</c:v>
                </c:pt>
                <c:pt idx="13">
                  <c:v>85043</c:v>
                </c:pt>
                <c:pt idx="14">
                  <c:v>85789</c:v>
                </c:pt>
                <c:pt idx="15">
                  <c:v>334116</c:v>
                </c:pt>
                <c:pt idx="16">
                  <c:v>355124</c:v>
                </c:pt>
                <c:pt idx="17">
                  <c:v>367271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9-418F-AF82-0712EB82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90400"/>
        <c:axId val="197854336"/>
      </c:barChart>
      <c:lineChart>
        <c:grouping val="standard"/>
        <c:varyColors val="0"/>
        <c:ser>
          <c:idx val="1"/>
          <c:order val="1"/>
          <c:tx>
            <c:strRef>
              <c:f>'ПД бр запослених'!$J$28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dPt>
            <c:idx val="3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2-7A49-418F-AF82-0712EB82603E}"/>
              </c:ext>
            </c:extLst>
          </c:dPt>
          <c:dPt>
            <c:idx val="6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4-7A49-418F-AF82-0712EB82603E}"/>
              </c:ext>
            </c:extLst>
          </c:dPt>
          <c:dPt>
            <c:idx val="9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6-7A49-418F-AF82-0712EB82603E}"/>
              </c:ext>
            </c:extLst>
          </c:dPt>
          <c:dPt>
            <c:idx val="12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8-7A49-418F-AF82-0712EB82603E}"/>
              </c:ext>
            </c:extLst>
          </c:dPt>
          <c:dPt>
            <c:idx val="15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A-7A49-418F-AF82-0712EB82603E}"/>
              </c:ext>
            </c:extLst>
          </c:dPt>
          <c:cat>
            <c:multiLvlStrRef>
              <c:f>'ПД бр запослених'!$K$25:$AB$26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Прерађивачка индустрија</c:v>
                  </c:pt>
                  <c:pt idx="3">
                    <c:v>Трговина на велико и мало...</c:v>
                  </c:pt>
                  <c:pt idx="6">
                    <c:v>Саобраћај и складиштење</c:v>
                  </c:pt>
                  <c:pt idx="9">
                    <c:v>Административне и помоћне услужне делатности</c:v>
                  </c:pt>
                  <c:pt idx="12">
                    <c:v>Грађевинарство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'ПД бр запослених'!$K$28:$AB$28</c:f>
              <c:numCache>
                <c:formatCode>#,##0</c:formatCode>
                <c:ptCount val="18"/>
                <c:pt idx="0">
                  <c:v>17712</c:v>
                </c:pt>
                <c:pt idx="1">
                  <c:v>17402</c:v>
                </c:pt>
                <c:pt idx="2">
                  <c:v>16626</c:v>
                </c:pt>
                <c:pt idx="3">
                  <c:v>32767</c:v>
                </c:pt>
                <c:pt idx="4">
                  <c:v>32247</c:v>
                </c:pt>
                <c:pt idx="5">
                  <c:v>31233</c:v>
                </c:pt>
                <c:pt idx="6">
                  <c:v>7029</c:v>
                </c:pt>
                <c:pt idx="7">
                  <c:v>7226</c:v>
                </c:pt>
                <c:pt idx="8">
                  <c:v>7371</c:v>
                </c:pt>
                <c:pt idx="9">
                  <c:v>4228</c:v>
                </c:pt>
                <c:pt idx="10">
                  <c:v>4272</c:v>
                </c:pt>
                <c:pt idx="11">
                  <c:v>4217</c:v>
                </c:pt>
                <c:pt idx="12">
                  <c:v>9515</c:v>
                </c:pt>
                <c:pt idx="13">
                  <c:v>10046</c:v>
                </c:pt>
                <c:pt idx="14">
                  <c:v>10181</c:v>
                </c:pt>
                <c:pt idx="15">
                  <c:v>37034</c:v>
                </c:pt>
                <c:pt idx="16">
                  <c:v>38437</c:v>
                </c:pt>
                <c:pt idx="17">
                  <c:v>39228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A49-418F-AF82-0712EB82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91424"/>
        <c:axId val="197855872"/>
      </c:lineChart>
      <c:catAx>
        <c:axId val="19759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/>
        </c:spPr>
        <c:txPr>
          <a:bodyPr anchor="ctr" anchorCtr="1"/>
          <a:lstStyle/>
          <a:p>
            <a:pPr>
              <a:defRPr sz="600">
                <a:solidFill>
                  <a:schemeClr val="tx1"/>
                </a:solidFill>
              </a:defRPr>
            </a:pPr>
            <a:endParaRPr lang="en-US"/>
          </a:p>
        </c:txPr>
        <c:crossAx val="197854336"/>
        <c:crosses val="autoZero"/>
        <c:auto val="1"/>
        <c:lblAlgn val="ctr"/>
        <c:lblOffset val="100"/>
        <c:noMultiLvlLbl val="0"/>
      </c:catAx>
      <c:valAx>
        <c:axId val="197854336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7590400"/>
        <c:crosses val="autoZero"/>
        <c:crossBetween val="between"/>
      </c:valAx>
      <c:valAx>
        <c:axId val="19785587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7591424"/>
        <c:crosses val="max"/>
        <c:crossBetween val="between"/>
      </c:valAx>
      <c:catAx>
        <c:axId val="1975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78558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layout>
        <c:manualLayout>
          <c:xMode val="edge"/>
          <c:yMode val="edge"/>
          <c:x val="0.44447981236388007"/>
          <c:y val="2.62909476334006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39160104986875"/>
          <c:y val="0.11820926684333091"/>
          <c:w val="0.83194173228346635"/>
          <c:h val="0.73933734843009713"/>
        </c:manualLayout>
      </c:layout>
      <c:areaChart>
        <c:grouping val="stacked"/>
        <c:varyColors val="0"/>
        <c:ser>
          <c:idx val="0"/>
          <c:order val="0"/>
          <c:tx>
            <c:strRef>
              <c:f>'Задуженост ПД'!$AA$8</c:f>
              <c:strCache>
                <c:ptCount val="1"/>
                <c:pt idx="0">
                  <c:v>Сопствени извори финансирања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cat>
            <c:multiLvlStrRef>
              <c:f>'Задуженост ПД'!$AB$6:$AM$7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'Задуженост ПД'!$AB$8:$AM$8</c:f>
              <c:numCache>
                <c:formatCode>#,##0</c:formatCode>
                <c:ptCount val="12"/>
                <c:pt idx="0">
                  <c:v>3856985.44</c:v>
                </c:pt>
                <c:pt idx="1">
                  <c:v>4250259.9649999999</c:v>
                </c:pt>
                <c:pt idx="2">
                  <c:v>4906882.1629999997</c:v>
                </c:pt>
                <c:pt idx="3">
                  <c:v>1303889.3489999999</c:v>
                </c:pt>
                <c:pt idx="4">
                  <c:v>1583860.057</c:v>
                </c:pt>
                <c:pt idx="5">
                  <c:v>1530625.0179999999</c:v>
                </c:pt>
                <c:pt idx="6">
                  <c:v>1325384.5390000001</c:v>
                </c:pt>
                <c:pt idx="7">
                  <c:v>1514705.7960000001</c:v>
                </c:pt>
                <c:pt idx="8">
                  <c:v>1675494.1740000001</c:v>
                </c:pt>
                <c:pt idx="9">
                  <c:v>-108380.999</c:v>
                </c:pt>
                <c:pt idx="10">
                  <c:v>-71621.126999999993</c:v>
                </c:pt>
                <c:pt idx="11">
                  <c:v>-138063.04999999999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6-4412-BC39-C10C00D7CE3B}"/>
            </c:ext>
          </c:extLst>
        </c:ser>
        <c:ser>
          <c:idx val="1"/>
          <c:order val="1"/>
          <c:tx>
            <c:strRef>
              <c:f>'Задуженост ПД'!$AA$9</c:f>
              <c:strCache>
                <c:ptCount val="1"/>
                <c:pt idx="0">
                  <c:v>Укупне обавезе</c:v>
                </c:pt>
              </c:strCache>
            </c:strRef>
          </c:tx>
          <c:spPr>
            <a:solidFill>
              <a:srgbClr val="6AD137"/>
            </a:solidFill>
            <a:ln>
              <a:solidFill>
                <a:srgbClr val="6AD137"/>
              </a:solidFill>
            </a:ln>
            <a:effectLst/>
          </c:spPr>
          <c:cat>
            <c:multiLvlStrRef>
              <c:f>'Задуженост ПД'!$AB$6:$AM$7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'Задуженост ПД'!$AB$9:$AM$9</c:f>
              <c:numCache>
                <c:formatCode>#,##0</c:formatCode>
                <c:ptCount val="12"/>
                <c:pt idx="0">
                  <c:v>3584466.0830000001</c:v>
                </c:pt>
                <c:pt idx="1">
                  <c:v>4105930.2239999999</c:v>
                </c:pt>
                <c:pt idx="2">
                  <c:v>5346868.8329999996</c:v>
                </c:pt>
                <c:pt idx="3">
                  <c:v>2139422.8229999999</c:v>
                </c:pt>
                <c:pt idx="4">
                  <c:v>2592384.0090000001</c:v>
                </c:pt>
                <c:pt idx="5">
                  <c:v>2526360.577</c:v>
                </c:pt>
                <c:pt idx="6">
                  <c:v>1927779.807</c:v>
                </c:pt>
                <c:pt idx="7">
                  <c:v>2023933.3459999999</c:v>
                </c:pt>
                <c:pt idx="8">
                  <c:v>2148459.5819999999</c:v>
                </c:pt>
                <c:pt idx="9">
                  <c:v>3116296.7919999999</c:v>
                </c:pt>
                <c:pt idx="10">
                  <c:v>3268497.335</c:v>
                </c:pt>
                <c:pt idx="11">
                  <c:v>3299129.8870000001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6-4412-BC39-C10C00D7C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15200"/>
        <c:axId val="92000192"/>
      </c:areaChart>
      <c:catAx>
        <c:axId val="11691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 b="1"/>
            </a:pPr>
            <a:endParaRPr lang="en-US"/>
          </a:p>
        </c:txPr>
        <c:crossAx val="92000192"/>
        <c:crosses val="autoZero"/>
        <c:auto val="1"/>
        <c:lblAlgn val="ctr"/>
        <c:lblOffset val="100"/>
        <c:noMultiLvlLbl val="0"/>
      </c:catAx>
      <c:valAx>
        <c:axId val="92000192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16915200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секторима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880386498353525"/>
          <c:y val="0.11820926684333091"/>
          <c:w val="0.83194173228346635"/>
          <c:h val="0.71486147564887903"/>
        </c:manualLayout>
      </c:layout>
      <c:areaChart>
        <c:grouping val="stacked"/>
        <c:varyColors val="0"/>
        <c:ser>
          <c:idx val="0"/>
          <c:order val="0"/>
          <c:tx>
            <c:strRef>
              <c:f>'Задуженост ПД'!$M$24</c:f>
              <c:strCache>
                <c:ptCount val="1"/>
                <c:pt idx="0">
                  <c:v>Сопствени извори финансирања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cat>
            <c:multiLvlStrRef>
              <c:f>'Задуженост ПД'!$N$22:$AZ$23</c:f>
              <c:multiLvlStrCache>
                <c:ptCount val="39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  <c:pt idx="36">
                    <c:v>2020</c:v>
                  </c:pt>
                  <c:pt idx="37">
                    <c:v>2021</c:v>
                  </c:pt>
                  <c:pt idx="38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Прерађивачка индустрија</c:v>
                  </c:pt>
                  <c:pt idx="9">
                    <c:v>Снабдевање ел. енергијом, гасом...</c:v>
                  </c:pt>
                  <c:pt idx="12">
                    <c:v>Снабдевање водом; управљање отп. Водама...</c:v>
                  </c:pt>
                  <c:pt idx="15">
                    <c:v>Грађевинарство</c:v>
                  </c:pt>
                  <c:pt idx="18">
                    <c:v>Трговина на велико и мало...</c:v>
                  </c:pt>
                  <c:pt idx="21">
                    <c:v>Саобраћај и складиштење</c:v>
                  </c:pt>
                  <c:pt idx="24">
                    <c:v>Информисање и комуникације </c:v>
                  </c:pt>
                  <c:pt idx="27">
                    <c:v>Финансијске делатности и делатност осигурања</c:v>
                  </c:pt>
                  <c:pt idx="30">
                    <c:v>Пословање некретнинама</c:v>
                  </c:pt>
                  <c:pt idx="33">
                    <c:v>Стручне, научне, инов. и тех. делатности</c:v>
                  </c:pt>
                  <c:pt idx="36">
                    <c:v>Остали сектори</c:v>
                  </c:pt>
                </c:lvl>
              </c:multiLvlStrCache>
            </c:multiLvlStrRef>
          </c:cat>
          <c:val>
            <c:numRef>
              <c:f>'Задуженост ПД'!$N$24:$AZ$24</c:f>
              <c:numCache>
                <c:formatCode>#,##0</c:formatCode>
                <c:ptCount val="39"/>
                <c:pt idx="0">
                  <c:v>506123.84299999999</c:v>
                </c:pt>
                <c:pt idx="1">
                  <c:v>509286.12</c:v>
                </c:pt>
                <c:pt idx="2">
                  <c:v>534546.67599999998</c:v>
                </c:pt>
                <c:pt idx="3">
                  <c:v>332641.23100000003</c:v>
                </c:pt>
                <c:pt idx="4">
                  <c:v>423519.32500000001</c:v>
                </c:pt>
                <c:pt idx="5">
                  <c:v>599023.40700000001</c:v>
                </c:pt>
                <c:pt idx="6">
                  <c:v>1138751.159</c:v>
                </c:pt>
                <c:pt idx="7">
                  <c:v>1395101.9680000001</c:v>
                </c:pt>
                <c:pt idx="8">
                  <c:v>1654201.8740000001</c:v>
                </c:pt>
                <c:pt idx="9">
                  <c:v>1059108.338</c:v>
                </c:pt>
                <c:pt idx="10">
                  <c:v>1096582.388</c:v>
                </c:pt>
                <c:pt idx="11">
                  <c:v>1055024.26</c:v>
                </c:pt>
                <c:pt idx="12">
                  <c:v>184497.14</c:v>
                </c:pt>
                <c:pt idx="13">
                  <c:v>193359.72399999999</c:v>
                </c:pt>
                <c:pt idx="14">
                  <c:v>197800.432</c:v>
                </c:pt>
                <c:pt idx="15">
                  <c:v>667729.72900000005</c:v>
                </c:pt>
                <c:pt idx="16">
                  <c:v>767790.25600000005</c:v>
                </c:pt>
                <c:pt idx="17">
                  <c:v>881119.61699999997</c:v>
                </c:pt>
                <c:pt idx="18">
                  <c:v>860232.201</c:v>
                </c:pt>
                <c:pt idx="19">
                  <c:v>1003026.8370000001</c:v>
                </c:pt>
                <c:pt idx="20">
                  <c:v>1122467.923</c:v>
                </c:pt>
                <c:pt idx="21">
                  <c:v>525220.48600000003</c:v>
                </c:pt>
                <c:pt idx="22">
                  <c:v>572127.09100000001</c:v>
                </c:pt>
                <c:pt idx="23">
                  <c:v>607093.076</c:v>
                </c:pt>
                <c:pt idx="24">
                  <c:v>287238.43199999997</c:v>
                </c:pt>
                <c:pt idx="25">
                  <c:v>413021.234</c:v>
                </c:pt>
                <c:pt idx="26">
                  <c:v>461203.74800000002</c:v>
                </c:pt>
                <c:pt idx="27">
                  <c:v>151847.07999999999</c:v>
                </c:pt>
                <c:pt idx="28">
                  <c:v>157595.565</c:v>
                </c:pt>
                <c:pt idx="29">
                  <c:v>164170.59599999999</c:v>
                </c:pt>
                <c:pt idx="30">
                  <c:v>197187.04800000001</c:v>
                </c:pt>
                <c:pt idx="31">
                  <c:v>237065.58300000001</c:v>
                </c:pt>
                <c:pt idx="32">
                  <c:v>304822.413</c:v>
                </c:pt>
                <c:pt idx="33">
                  <c:v>259577.09099999999</c:v>
                </c:pt>
                <c:pt idx="34">
                  <c:v>286418.58299999998</c:v>
                </c:pt>
                <c:pt idx="35">
                  <c:v>125810.711</c:v>
                </c:pt>
                <c:pt idx="36">
                  <c:v>207724.55100000001</c:v>
                </c:pt>
                <c:pt idx="37">
                  <c:v>222310.01699999999</c:v>
                </c:pt>
                <c:pt idx="38">
                  <c:v>267653.57199999999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0-4A55-9C1A-8802CA234239}"/>
            </c:ext>
          </c:extLst>
        </c:ser>
        <c:ser>
          <c:idx val="1"/>
          <c:order val="1"/>
          <c:tx>
            <c:strRef>
              <c:f>'Задуженост ПД'!$M$25</c:f>
              <c:strCache>
                <c:ptCount val="1"/>
                <c:pt idx="0">
                  <c:v>Укупне обавезе</c:v>
                </c:pt>
              </c:strCache>
            </c:strRef>
          </c:tx>
          <c:spPr>
            <a:solidFill>
              <a:srgbClr val="6AD137"/>
            </a:solidFill>
            <a:ln>
              <a:solidFill>
                <a:srgbClr val="6AD137"/>
              </a:solidFill>
            </a:ln>
            <a:effectLst/>
          </c:spPr>
          <c:cat>
            <c:multiLvlStrRef>
              <c:f>'Задуженост ПД'!$N$22:$AZ$23</c:f>
              <c:multiLvlStrCache>
                <c:ptCount val="39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  <c:pt idx="36">
                    <c:v>2020</c:v>
                  </c:pt>
                  <c:pt idx="37">
                    <c:v>2021</c:v>
                  </c:pt>
                  <c:pt idx="38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Прерађивачка индустрија</c:v>
                  </c:pt>
                  <c:pt idx="9">
                    <c:v>Снабдевање ел. енергијом, гасом...</c:v>
                  </c:pt>
                  <c:pt idx="12">
                    <c:v>Снабдевање водом; управљање отп. Водама...</c:v>
                  </c:pt>
                  <c:pt idx="15">
                    <c:v>Грађевинарство</c:v>
                  </c:pt>
                  <c:pt idx="18">
                    <c:v>Трговина на велико и мало...</c:v>
                  </c:pt>
                  <c:pt idx="21">
                    <c:v>Саобраћај и складиштење</c:v>
                  </c:pt>
                  <c:pt idx="24">
                    <c:v>Информисање и комуникације </c:v>
                  </c:pt>
                  <c:pt idx="27">
                    <c:v>Финансијске делатности и делатност осигурања</c:v>
                  </c:pt>
                  <c:pt idx="30">
                    <c:v>Пословање некретнинама</c:v>
                  </c:pt>
                  <c:pt idx="33">
                    <c:v>Стручне, научне, инов. и тех. делатности</c:v>
                  </c:pt>
                  <c:pt idx="36">
                    <c:v>Остали сектори</c:v>
                  </c:pt>
                </c:lvl>
              </c:multiLvlStrCache>
            </c:multiLvlStrRef>
          </c:cat>
          <c:val>
            <c:numRef>
              <c:f>'Задуженост ПД'!$N$25:$AZ$25</c:f>
              <c:numCache>
                <c:formatCode>#,##0</c:formatCode>
                <c:ptCount val="39"/>
                <c:pt idx="0">
                  <c:v>375471.61099999998</c:v>
                </c:pt>
                <c:pt idx="1">
                  <c:v>410752.58600000001</c:v>
                </c:pt>
                <c:pt idx="2">
                  <c:v>428382.538</c:v>
                </c:pt>
                <c:pt idx="3">
                  <c:v>325703.54599999997</c:v>
                </c:pt>
                <c:pt idx="4">
                  <c:v>384612.59</c:v>
                </c:pt>
                <c:pt idx="5">
                  <c:v>429545.14600000001</c:v>
                </c:pt>
                <c:pt idx="6">
                  <c:v>2568522.7829999998</c:v>
                </c:pt>
                <c:pt idx="7">
                  <c:v>2822539.8620000002</c:v>
                </c:pt>
                <c:pt idx="8">
                  <c:v>2951002.71</c:v>
                </c:pt>
                <c:pt idx="9">
                  <c:v>771103.76699999999</c:v>
                </c:pt>
                <c:pt idx="10">
                  <c:v>932224.56099999999</c:v>
                </c:pt>
                <c:pt idx="11">
                  <c:v>1210680.2690000001</c:v>
                </c:pt>
                <c:pt idx="12">
                  <c:v>156010.11499999999</c:v>
                </c:pt>
                <c:pt idx="13">
                  <c:v>168232.598</c:v>
                </c:pt>
                <c:pt idx="14">
                  <c:v>176958.29699999999</c:v>
                </c:pt>
                <c:pt idx="15">
                  <c:v>1542162.9790000001</c:v>
                </c:pt>
                <c:pt idx="16">
                  <c:v>1772877.433</c:v>
                </c:pt>
                <c:pt idx="17">
                  <c:v>1899823.267</c:v>
                </c:pt>
                <c:pt idx="18">
                  <c:v>1969142.915</c:v>
                </c:pt>
                <c:pt idx="19">
                  <c:v>2195093.074</c:v>
                </c:pt>
                <c:pt idx="20">
                  <c:v>2363181.736</c:v>
                </c:pt>
                <c:pt idx="21">
                  <c:v>713351.63899999997</c:v>
                </c:pt>
                <c:pt idx="22">
                  <c:v>790108.86600000004</c:v>
                </c:pt>
                <c:pt idx="23">
                  <c:v>843558.52099999995</c:v>
                </c:pt>
                <c:pt idx="24">
                  <c:v>581275.19700000004</c:v>
                </c:pt>
                <c:pt idx="25">
                  <c:v>596596.272</c:v>
                </c:pt>
                <c:pt idx="26">
                  <c:v>739222.69900000002</c:v>
                </c:pt>
                <c:pt idx="27">
                  <c:v>233986.255</c:v>
                </c:pt>
                <c:pt idx="28">
                  <c:v>226295.204</c:v>
                </c:pt>
                <c:pt idx="29">
                  <c:v>233539.97099999999</c:v>
                </c:pt>
                <c:pt idx="30">
                  <c:v>465281.46500000003</c:v>
                </c:pt>
                <c:pt idx="31">
                  <c:v>496455.85800000001</c:v>
                </c:pt>
                <c:pt idx="32">
                  <c:v>583027.02099999995</c:v>
                </c:pt>
                <c:pt idx="33">
                  <c:v>674077.11199999996</c:v>
                </c:pt>
                <c:pt idx="34">
                  <c:v>730049.02500000002</c:v>
                </c:pt>
                <c:pt idx="35">
                  <c:v>971201.74100000004</c:v>
                </c:pt>
                <c:pt idx="36">
                  <c:v>391876.12099999998</c:v>
                </c:pt>
                <c:pt idx="37">
                  <c:v>464906.98499999999</c:v>
                </c:pt>
                <c:pt idx="38">
                  <c:v>490694.96299999999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0-4A55-9C1A-8802CA234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43872"/>
        <c:axId val="92003072"/>
      </c:areaChart>
      <c:catAx>
        <c:axId val="9294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 b="1"/>
            </a:pPr>
            <a:endParaRPr lang="en-US"/>
          </a:p>
        </c:txPr>
        <c:crossAx val="92003072"/>
        <c:crosses val="autoZero"/>
        <c:auto val="1"/>
        <c:lblAlgn val="ctr"/>
        <c:lblOffset val="100"/>
        <c:noMultiLvlLbl val="0"/>
      </c:catAx>
      <c:valAx>
        <c:axId val="92003072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2943872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22180629060712"/>
          <c:y val="0.12018562204459132"/>
          <c:w val="0.75292650918635151"/>
          <c:h val="0.6751388676463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бр запослених'!$J$55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'ЈП бр запослених'!$K$54:$M$54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'ЈП бр запослених'!$K$55:$M$55</c:f>
              <c:numCache>
                <c:formatCode>#,##0</c:formatCode>
                <c:ptCount val="3"/>
                <c:pt idx="0">
                  <c:v>114579</c:v>
                </c:pt>
                <c:pt idx="1">
                  <c:v>113826</c:v>
                </c:pt>
                <c:pt idx="2">
                  <c:v>109923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7-4625-8AD8-091B7284A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43392"/>
        <c:axId val="198445312"/>
      </c:barChart>
      <c:lineChart>
        <c:grouping val="standard"/>
        <c:varyColors val="0"/>
        <c:ser>
          <c:idx val="1"/>
          <c:order val="1"/>
          <c:tx>
            <c:strRef>
              <c:f>'ЈП бр запослених'!$J$56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cat>
            <c:numRef>
              <c:f>'ЈП бр запослених'!$K$54:$M$54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'ЈП бр запослених'!$K$56:$M$56</c:f>
              <c:numCache>
                <c:formatCode>#,##0</c:formatCode>
                <c:ptCount val="3"/>
                <c:pt idx="0">
                  <c:v>535</c:v>
                </c:pt>
                <c:pt idx="1">
                  <c:v>536</c:v>
                </c:pt>
                <c:pt idx="2">
                  <c:v>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57-4625-8AD8-091B7284A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52736"/>
        <c:axId val="198451200"/>
      </c:lineChart>
      <c:catAx>
        <c:axId val="198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98445312"/>
        <c:crossesAt val="0"/>
        <c:auto val="1"/>
        <c:lblAlgn val="ctr"/>
        <c:lblOffset val="100"/>
        <c:noMultiLvlLbl val="0"/>
      </c:catAx>
      <c:valAx>
        <c:axId val="198445312"/>
        <c:scaling>
          <c:orientation val="minMax"/>
          <c:min val="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8443392"/>
        <c:crosses val="autoZero"/>
        <c:crossBetween val="between"/>
      </c:valAx>
      <c:valAx>
        <c:axId val="198451200"/>
        <c:scaling>
          <c:orientation val="minMax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8452736"/>
        <c:crosses val="max"/>
        <c:crossBetween val="between"/>
        <c:minorUnit val="100"/>
      </c:valAx>
      <c:catAx>
        <c:axId val="1984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8451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22180629060712"/>
          <c:y val="0.15151501895596384"/>
          <c:w val="0.75292650918635151"/>
          <c:h val="0.66618729950422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бр запослених'!$J$27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бр запослених'!$K$25:$AB$26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Снабдевање водом; управљање отпадним водама…</c:v>
                  </c:pt>
                  <c:pt idx="3">
                    <c:v>Снабдевање ел. енергијом, гасом, паром...</c:v>
                  </c:pt>
                  <c:pt idx="6">
                    <c:v>Саобраћај и складиштење</c:v>
                  </c:pt>
                  <c:pt idx="9">
                    <c:v>Грађевинарство</c:v>
                  </c:pt>
                  <c:pt idx="12">
                    <c:v>Рударство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'ЈП бр запослених'!$K$27:$AB$27</c:f>
              <c:numCache>
                <c:formatCode>General</c:formatCode>
                <c:ptCount val="18"/>
                <c:pt idx="0">
                  <c:v>30221</c:v>
                </c:pt>
                <c:pt idx="1">
                  <c:v>30807</c:v>
                </c:pt>
                <c:pt idx="2">
                  <c:v>30524</c:v>
                </c:pt>
                <c:pt idx="3">
                  <c:v>31945</c:v>
                </c:pt>
                <c:pt idx="4">
                  <c:v>30937</c:v>
                </c:pt>
                <c:pt idx="5">
                  <c:v>27371</c:v>
                </c:pt>
                <c:pt idx="6">
                  <c:v>24890</c:v>
                </c:pt>
                <c:pt idx="7">
                  <c:v>24720</c:v>
                </c:pt>
                <c:pt idx="8">
                  <c:v>24588</c:v>
                </c:pt>
                <c:pt idx="9">
                  <c:v>5996</c:v>
                </c:pt>
                <c:pt idx="10">
                  <c:v>6012</c:v>
                </c:pt>
                <c:pt idx="11">
                  <c:v>6120</c:v>
                </c:pt>
                <c:pt idx="12">
                  <c:v>5622</c:v>
                </c:pt>
                <c:pt idx="13">
                  <c:v>5596</c:v>
                </c:pt>
                <c:pt idx="14">
                  <c:v>5592</c:v>
                </c:pt>
                <c:pt idx="15">
                  <c:v>15905</c:v>
                </c:pt>
                <c:pt idx="16">
                  <c:v>15754</c:v>
                </c:pt>
                <c:pt idx="17">
                  <c:v>15728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2-48DA-9F65-91A927C52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590400"/>
        <c:axId val="197854336"/>
      </c:barChart>
      <c:lineChart>
        <c:grouping val="standard"/>
        <c:varyColors val="0"/>
        <c:ser>
          <c:idx val="1"/>
          <c:order val="1"/>
          <c:tx>
            <c:strRef>
              <c:f>'ЈП бр запослених'!$J$28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dPt>
            <c:idx val="3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2-9652-48DA-9F65-91A927C52EBA}"/>
              </c:ext>
            </c:extLst>
          </c:dPt>
          <c:dPt>
            <c:idx val="6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4-9652-48DA-9F65-91A927C52EBA}"/>
              </c:ext>
            </c:extLst>
          </c:dPt>
          <c:dPt>
            <c:idx val="9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6-9652-48DA-9F65-91A927C52EBA}"/>
              </c:ext>
            </c:extLst>
          </c:dPt>
          <c:dPt>
            <c:idx val="12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8-9652-48DA-9F65-91A927C52EBA}"/>
              </c:ext>
            </c:extLst>
          </c:dPt>
          <c:dPt>
            <c:idx val="15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A-9652-48DA-9F65-91A927C52EBA}"/>
              </c:ext>
            </c:extLst>
          </c:dPt>
          <c:cat>
            <c:multiLvlStrRef>
              <c:f>'ЈП бр запослених'!$K$25:$AB$26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Снабдевање водом; управљање отпадним водама…</c:v>
                  </c:pt>
                  <c:pt idx="3">
                    <c:v>Снабдевање ел. енергијом, гасом, паром...</c:v>
                  </c:pt>
                  <c:pt idx="6">
                    <c:v>Саобраћај и складиштење</c:v>
                  </c:pt>
                  <c:pt idx="9">
                    <c:v>Грађевинарство</c:v>
                  </c:pt>
                  <c:pt idx="12">
                    <c:v>Рударство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'ЈП бр запослених'!$K$28:$AB$28</c:f>
              <c:numCache>
                <c:formatCode>General</c:formatCode>
                <c:ptCount val="18"/>
                <c:pt idx="0">
                  <c:v>214</c:v>
                </c:pt>
                <c:pt idx="1">
                  <c:v>216</c:v>
                </c:pt>
                <c:pt idx="2">
                  <c:v>212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41</c:v>
                </c:pt>
                <c:pt idx="7">
                  <c:v>38</c:v>
                </c:pt>
                <c:pt idx="8">
                  <c:v>37</c:v>
                </c:pt>
                <c:pt idx="9">
                  <c:v>64</c:v>
                </c:pt>
                <c:pt idx="10">
                  <c:v>64</c:v>
                </c:pt>
                <c:pt idx="11">
                  <c:v>62</c:v>
                </c:pt>
                <c:pt idx="12" formatCode="#,##0">
                  <c:v>2</c:v>
                </c:pt>
                <c:pt idx="13" formatCode="#,##0">
                  <c:v>2</c:v>
                </c:pt>
                <c:pt idx="14" formatCode="#,##0">
                  <c:v>2</c:v>
                </c:pt>
                <c:pt idx="15">
                  <c:v>161</c:v>
                </c:pt>
                <c:pt idx="16">
                  <c:v>161</c:v>
                </c:pt>
                <c:pt idx="17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652-48DA-9F65-91A927C52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91424"/>
        <c:axId val="197855872"/>
      </c:lineChart>
      <c:catAx>
        <c:axId val="19759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/>
        </c:spPr>
        <c:txPr>
          <a:bodyPr anchor="ctr" anchorCtr="1"/>
          <a:lstStyle/>
          <a:p>
            <a:pPr>
              <a:defRPr sz="600">
                <a:solidFill>
                  <a:schemeClr val="tx1"/>
                </a:solidFill>
              </a:defRPr>
            </a:pPr>
            <a:endParaRPr lang="en-US"/>
          </a:p>
        </c:txPr>
        <c:crossAx val="197854336"/>
        <c:crosses val="autoZero"/>
        <c:auto val="1"/>
        <c:lblAlgn val="ctr"/>
        <c:lblOffset val="100"/>
        <c:noMultiLvlLbl val="0"/>
      </c:catAx>
      <c:valAx>
        <c:axId val="197854336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7590400"/>
        <c:crosses val="autoZero"/>
        <c:crossBetween val="between"/>
      </c:valAx>
      <c:valAx>
        <c:axId val="1978558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7591424"/>
        <c:crosses val="max"/>
        <c:crossBetween val="between"/>
      </c:valAx>
      <c:catAx>
        <c:axId val="1975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78558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22180629060712"/>
          <c:y val="0.15151515151515182"/>
          <c:w val="0.75292650918635151"/>
          <c:h val="0.666187465203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бр запослених'!$J$8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бр запослених'!$K$6:$V$7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'ЈП бр запослених'!$K$8:$V$8</c:f>
              <c:numCache>
                <c:formatCode>#,##0</c:formatCode>
                <c:ptCount val="12"/>
                <c:pt idx="0">
                  <c:v>73495</c:v>
                </c:pt>
                <c:pt idx="1">
                  <c:v>72681</c:v>
                </c:pt>
                <c:pt idx="2">
                  <c:v>69245</c:v>
                </c:pt>
                <c:pt idx="3">
                  <c:v>21550</c:v>
                </c:pt>
                <c:pt idx="4">
                  <c:v>21542</c:v>
                </c:pt>
                <c:pt idx="5">
                  <c:v>21483</c:v>
                </c:pt>
                <c:pt idx="6">
                  <c:v>17434</c:v>
                </c:pt>
                <c:pt idx="7">
                  <c:v>17629</c:v>
                </c:pt>
                <c:pt idx="8">
                  <c:v>17433</c:v>
                </c:pt>
                <c:pt idx="9">
                  <c:v>2100</c:v>
                </c:pt>
                <c:pt idx="10">
                  <c:v>1974</c:v>
                </c:pt>
                <c:pt idx="11">
                  <c:v>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4-42A1-B4D2-31C558500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97504"/>
        <c:axId val="197407488"/>
      </c:barChart>
      <c:lineChart>
        <c:grouping val="standard"/>
        <c:varyColors val="0"/>
        <c:ser>
          <c:idx val="1"/>
          <c:order val="1"/>
          <c:tx>
            <c:strRef>
              <c:f>'ЈП бр запослених'!$J$9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dPt>
            <c:idx val="3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2-3924-42A1-B4D2-31C558500088}"/>
              </c:ext>
            </c:extLst>
          </c:dPt>
          <c:dPt>
            <c:idx val="6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4-3924-42A1-B4D2-31C558500088}"/>
              </c:ext>
            </c:extLst>
          </c:dPt>
          <c:dPt>
            <c:idx val="9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6-3924-42A1-B4D2-31C558500088}"/>
              </c:ext>
            </c:extLst>
          </c:dPt>
          <c:cat>
            <c:multiLvlStrRef>
              <c:f>'ЈП бр запослених'!$K$6:$V$7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'ЈП бр запослених'!$K$9:$V$9</c:f>
              <c:numCache>
                <c:formatCode>#,##0</c:formatCode>
                <c:ptCount val="12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97</c:v>
                </c:pt>
                <c:pt idx="4">
                  <c:v>99</c:v>
                </c:pt>
                <c:pt idx="5">
                  <c:v>101</c:v>
                </c:pt>
                <c:pt idx="6">
                  <c:v>248</c:v>
                </c:pt>
                <c:pt idx="7">
                  <c:v>251</c:v>
                </c:pt>
                <c:pt idx="8">
                  <c:v>249</c:v>
                </c:pt>
                <c:pt idx="9">
                  <c:v>161</c:v>
                </c:pt>
                <c:pt idx="10">
                  <c:v>157</c:v>
                </c:pt>
                <c:pt idx="11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24-42A1-B4D2-31C558500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14912"/>
        <c:axId val="197409024"/>
      </c:lineChart>
      <c:catAx>
        <c:axId val="19739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97407488"/>
        <c:crosses val="autoZero"/>
        <c:auto val="1"/>
        <c:lblAlgn val="ctr"/>
        <c:lblOffset val="100"/>
        <c:noMultiLvlLbl val="0"/>
      </c:catAx>
      <c:valAx>
        <c:axId val="197407488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7397504"/>
        <c:crosses val="autoZero"/>
        <c:crossBetween val="between"/>
      </c:valAx>
      <c:valAx>
        <c:axId val="19740902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7414912"/>
        <c:crosses val="max"/>
        <c:crossBetween val="between"/>
      </c:valAx>
      <c:catAx>
        <c:axId val="19741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74090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22180629060712"/>
          <c:y val="0.15151515151515182"/>
          <c:w val="0.75292650918635151"/>
          <c:h val="0.666187465203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бр запослених'!$J$41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бр запослених'!$K$39:$Y$40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бр запослених'!$K$41:$Y$41</c:f>
              <c:numCache>
                <c:formatCode>#,##0</c:formatCode>
                <c:ptCount val="15"/>
                <c:pt idx="0">
                  <c:v>68141</c:v>
                </c:pt>
                <c:pt idx="1">
                  <c:v>67227</c:v>
                </c:pt>
                <c:pt idx="2">
                  <c:v>63697</c:v>
                </c:pt>
                <c:pt idx="3">
                  <c:v>16959</c:v>
                </c:pt>
                <c:pt idx="4">
                  <c:v>16870</c:v>
                </c:pt>
                <c:pt idx="5">
                  <c:v>16882</c:v>
                </c:pt>
                <c:pt idx="6">
                  <c:v>15240</c:v>
                </c:pt>
                <c:pt idx="7">
                  <c:v>15318</c:v>
                </c:pt>
                <c:pt idx="8">
                  <c:v>15187</c:v>
                </c:pt>
                <c:pt idx="9">
                  <c:v>10500</c:v>
                </c:pt>
                <c:pt idx="10">
                  <c:v>10715</c:v>
                </c:pt>
                <c:pt idx="11">
                  <c:v>10509</c:v>
                </c:pt>
                <c:pt idx="12">
                  <c:v>3739</c:v>
                </c:pt>
                <c:pt idx="13">
                  <c:v>3696</c:v>
                </c:pt>
                <c:pt idx="14">
                  <c:v>3648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A-4B8D-B537-C8CF75C5A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56576"/>
        <c:axId val="197658112"/>
      </c:barChart>
      <c:lineChart>
        <c:grouping val="standard"/>
        <c:varyColors val="0"/>
        <c:ser>
          <c:idx val="1"/>
          <c:order val="1"/>
          <c:tx>
            <c:strRef>
              <c:f>'ЈП бр запослених'!$J$42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dPt>
            <c:idx val="3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2-B7CA-4B8D-B537-C8CF75C5AC8A}"/>
              </c:ext>
            </c:extLst>
          </c:dPt>
          <c:dPt>
            <c:idx val="6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4-B7CA-4B8D-B537-C8CF75C5AC8A}"/>
              </c:ext>
            </c:extLst>
          </c:dPt>
          <c:dPt>
            <c:idx val="9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6-B7CA-4B8D-B537-C8CF75C5AC8A}"/>
              </c:ext>
            </c:extLst>
          </c:dPt>
          <c:dPt>
            <c:idx val="12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8-B7CA-4B8D-B537-C8CF75C5AC8A}"/>
              </c:ext>
            </c:extLst>
          </c:dPt>
          <c:cat>
            <c:multiLvlStrRef>
              <c:f>'ЈП бр запослених'!$K$39:$Y$40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бр запослених'!$K$42:$Y$42</c:f>
              <c:numCache>
                <c:formatCode>#,##0</c:formatCode>
                <c:ptCount val="15"/>
                <c:pt idx="0">
                  <c:v>69</c:v>
                </c:pt>
                <c:pt idx="1">
                  <c:v>70</c:v>
                </c:pt>
                <c:pt idx="2">
                  <c:v>71</c:v>
                </c:pt>
                <c:pt idx="3">
                  <c:v>177</c:v>
                </c:pt>
                <c:pt idx="4">
                  <c:v>176</c:v>
                </c:pt>
                <c:pt idx="5">
                  <c:v>172</c:v>
                </c:pt>
                <c:pt idx="6">
                  <c:v>144</c:v>
                </c:pt>
                <c:pt idx="7">
                  <c:v>142</c:v>
                </c:pt>
                <c:pt idx="8">
                  <c:v>138</c:v>
                </c:pt>
                <c:pt idx="9">
                  <c:v>137</c:v>
                </c:pt>
                <c:pt idx="10">
                  <c:v>139</c:v>
                </c:pt>
                <c:pt idx="11">
                  <c:v>137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7CA-4B8D-B537-C8CF75C5A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73728"/>
        <c:axId val="197659648"/>
      </c:lineChart>
      <c:catAx>
        <c:axId val="19765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/>
        </c:spPr>
        <c:txPr>
          <a:bodyPr anchor="ctr" anchorCtr="1"/>
          <a:lstStyle/>
          <a:p>
            <a:pPr>
              <a:defRPr sz="600"/>
            </a:pPr>
            <a:endParaRPr lang="en-US"/>
          </a:p>
        </c:txPr>
        <c:crossAx val="197658112"/>
        <c:crosses val="autoZero"/>
        <c:auto val="1"/>
        <c:lblAlgn val="ctr"/>
        <c:lblOffset val="100"/>
        <c:noMultiLvlLbl val="0"/>
      </c:catAx>
      <c:valAx>
        <c:axId val="197658112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7656576"/>
        <c:crosses val="autoZero"/>
        <c:crossBetween val="between"/>
      </c:valAx>
      <c:valAx>
        <c:axId val="19765964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97673728"/>
        <c:crosses val="max"/>
        <c:crossBetween val="between"/>
      </c:valAx>
      <c:catAx>
        <c:axId val="19767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76596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3736005131196948"/>
          <c:y val="4.867024833706791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164543770263985E-2"/>
          <c:y val="9.6079724409448716E-2"/>
          <c:w val="0.90782615408368073"/>
          <c:h val="0.69360622396668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активност'!$V$47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'ЈП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'ЈП активност'!$W$47:$Y$47</c:f>
              <c:numCache>
                <c:formatCode>0</c:formatCode>
                <c:ptCount val="3"/>
                <c:pt idx="0">
                  <c:v>43705.659</c:v>
                </c:pt>
                <c:pt idx="1">
                  <c:v>3427.57</c:v>
                </c:pt>
                <c:pt idx="2">
                  <c:v>-55968.963000000003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6-4746-B849-088316F46F28}"/>
            </c:ext>
          </c:extLst>
        </c:ser>
        <c:ser>
          <c:idx val="1"/>
          <c:order val="1"/>
          <c:tx>
            <c:strRef>
              <c:f>'ЈП активност'!$V$48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strRef>
              <c:f>'ЈП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'ЈП активност'!$W$48:$Y$48</c:f>
              <c:numCache>
                <c:formatCode>0</c:formatCode>
                <c:ptCount val="3"/>
                <c:pt idx="0">
                  <c:v>8302.4490000000005</c:v>
                </c:pt>
                <c:pt idx="1">
                  <c:v>-3790.42</c:v>
                </c:pt>
                <c:pt idx="2">
                  <c:v>-1520.3589999999999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6-4746-B849-088316F46F28}"/>
            </c:ext>
          </c:extLst>
        </c:ser>
        <c:ser>
          <c:idx val="2"/>
          <c:order val="2"/>
          <c:tx>
            <c:strRef>
              <c:f>'ЈП активност'!$V$49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'ЈП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'ЈП активност'!$W$49:$Y$49</c:f>
              <c:numCache>
                <c:formatCode>0</c:formatCode>
                <c:ptCount val="3"/>
                <c:pt idx="0">
                  <c:v>-22719.256000000001</c:v>
                </c:pt>
                <c:pt idx="1">
                  <c:v>-5381.7740000000003</c:v>
                </c:pt>
                <c:pt idx="2">
                  <c:v>-17736.088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6-4746-B849-088316F46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9155712"/>
        <c:axId val="199157632"/>
      </c:barChart>
      <c:lineChart>
        <c:grouping val="standard"/>
        <c:varyColors val="0"/>
        <c:ser>
          <c:idx val="3"/>
          <c:order val="3"/>
          <c:tx>
            <c:strRef>
              <c:f>'ЈП активност'!$V$50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>
                <a:solidFill>
                  <a:srgbClr val="6AD137"/>
                </a:solidFill>
              </a:ln>
            </c:spPr>
          </c:marker>
          <c:cat>
            <c:strRef>
              <c:f>'ЈП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'ЈП активност'!$W$50:$Y$50</c:f>
              <c:numCache>
                <c:formatCode>0</c:formatCode>
                <c:ptCount val="3"/>
                <c:pt idx="0">
                  <c:v>21204.225999999999</c:v>
                </c:pt>
                <c:pt idx="1">
                  <c:v>-7356.0829999999996</c:v>
                </c:pt>
                <c:pt idx="2">
                  <c:v>-74772.597999999998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56-4746-B849-088316F46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55712"/>
        <c:axId val="199157632"/>
      </c:lineChart>
      <c:catAx>
        <c:axId val="19915571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9157632"/>
        <c:crosses val="autoZero"/>
        <c:auto val="1"/>
        <c:lblAlgn val="ctr"/>
        <c:lblOffset val="800"/>
        <c:noMultiLvlLbl val="0"/>
      </c:catAx>
      <c:valAx>
        <c:axId val="199157632"/>
        <c:scaling>
          <c:orientation val="minMax"/>
          <c:min val="-8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155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секторима</a:t>
            </a:r>
            <a:endParaRPr lang="en-US" dirty="0"/>
          </a:p>
        </c:rich>
      </c:tx>
      <c:layout>
        <c:manualLayout>
          <c:xMode val="edge"/>
          <c:yMode val="edge"/>
          <c:x val="0.41881470691397937"/>
          <c:y val="1.82193811495898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277029418949034E-2"/>
          <c:y val="0.13360942584842056"/>
          <c:w val="0.90782615408368073"/>
          <c:h val="0.84878731099691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активност'!$AJ$19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3">
                    <c:v>Грађевинарство</c:v>
                  </c:pt>
                  <c:pt idx="6">
                    <c:v>Рударство</c:v>
                  </c:pt>
                  <c:pt idx="9">
                    <c:v>Саобраћај и складиштење</c:v>
                  </c:pt>
                  <c:pt idx="12">
                    <c:v>Пољопривреда, шумарство и рибарство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'ЈП активност'!$AK$19:$BB$19</c:f>
              <c:numCache>
                <c:formatCode>0</c:formatCode>
                <c:ptCount val="18"/>
                <c:pt idx="0">
                  <c:v>36114.94</c:v>
                </c:pt>
                <c:pt idx="1">
                  <c:v>-1894.18</c:v>
                </c:pt>
                <c:pt idx="2">
                  <c:v>-50253.962</c:v>
                </c:pt>
                <c:pt idx="3">
                  <c:v>8265.5509999999995</c:v>
                </c:pt>
                <c:pt idx="4">
                  <c:v>-2022.001</c:v>
                </c:pt>
                <c:pt idx="5">
                  <c:v>-4212.5110000000004</c:v>
                </c:pt>
                <c:pt idx="6">
                  <c:v>-443.15300000000002</c:v>
                </c:pt>
                <c:pt idx="7">
                  <c:v>2963.7910000000002</c:v>
                </c:pt>
                <c:pt idx="8">
                  <c:v>-856.49400000000003</c:v>
                </c:pt>
                <c:pt idx="9">
                  <c:v>-1877.2570000000001</c:v>
                </c:pt>
                <c:pt idx="10">
                  <c:v>2032.2049999999999</c:v>
                </c:pt>
                <c:pt idx="11">
                  <c:v>-3426.02</c:v>
                </c:pt>
                <c:pt idx="12">
                  <c:v>691.173</c:v>
                </c:pt>
                <c:pt idx="13">
                  <c:v>1001.846</c:v>
                </c:pt>
                <c:pt idx="14">
                  <c:v>1331.9</c:v>
                </c:pt>
                <c:pt idx="15">
                  <c:v>954.40499999999997</c:v>
                </c:pt>
                <c:pt idx="16">
                  <c:v>1345.9090000000001</c:v>
                </c:pt>
                <c:pt idx="17">
                  <c:v>1448.124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0-45E1-935B-5D559419F052}"/>
            </c:ext>
          </c:extLst>
        </c:ser>
        <c:ser>
          <c:idx val="1"/>
          <c:order val="1"/>
          <c:tx>
            <c:strRef>
              <c:f>'ЈП активност'!$AJ$20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multiLvlStrRef>
              <c:f>'ЈП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3">
                    <c:v>Грађевинарство</c:v>
                  </c:pt>
                  <c:pt idx="6">
                    <c:v>Рударство</c:v>
                  </c:pt>
                  <c:pt idx="9">
                    <c:v>Саобраћај и складиштење</c:v>
                  </c:pt>
                  <c:pt idx="12">
                    <c:v>Пољопривреда, шумарство и рибарство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'ЈП активност'!$AK$20:$BB$20</c:f>
              <c:numCache>
                <c:formatCode>0</c:formatCode>
                <c:ptCount val="18"/>
                <c:pt idx="0">
                  <c:v>9495.2070000000003</c:v>
                </c:pt>
                <c:pt idx="1">
                  <c:v>-2223.442</c:v>
                </c:pt>
                <c:pt idx="2">
                  <c:v>-127.69</c:v>
                </c:pt>
                <c:pt idx="3">
                  <c:v>-1419.5940000000001</c:v>
                </c:pt>
                <c:pt idx="4">
                  <c:v>-984.12400000000002</c:v>
                </c:pt>
                <c:pt idx="5">
                  <c:v>-813.27099999999996</c:v>
                </c:pt>
                <c:pt idx="6">
                  <c:v>-671.43200000000002</c:v>
                </c:pt>
                <c:pt idx="7">
                  <c:v>-805.38099999999997</c:v>
                </c:pt>
                <c:pt idx="8">
                  <c:v>-833.06</c:v>
                </c:pt>
                <c:pt idx="9">
                  <c:v>105.21599999999999</c:v>
                </c:pt>
                <c:pt idx="10">
                  <c:v>-40.625999999999998</c:v>
                </c:pt>
                <c:pt idx="11">
                  <c:v>-44.064</c:v>
                </c:pt>
                <c:pt idx="12">
                  <c:v>30.215</c:v>
                </c:pt>
                <c:pt idx="13">
                  <c:v>50.738</c:v>
                </c:pt>
                <c:pt idx="14">
                  <c:v>50.014000000000003</c:v>
                </c:pt>
                <c:pt idx="15">
                  <c:v>762.83699999999999</c:v>
                </c:pt>
                <c:pt idx="16">
                  <c:v>212.41499999999999</c:v>
                </c:pt>
                <c:pt idx="17">
                  <c:v>247.71199999999999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0-45E1-935B-5D559419F052}"/>
            </c:ext>
          </c:extLst>
        </c:ser>
        <c:ser>
          <c:idx val="2"/>
          <c:order val="2"/>
          <c:tx>
            <c:strRef>
              <c:f>'ЈП активност'!$AJ$21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'ЈП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3">
                    <c:v>Грађевинарство</c:v>
                  </c:pt>
                  <c:pt idx="6">
                    <c:v>Рударство</c:v>
                  </c:pt>
                  <c:pt idx="9">
                    <c:v>Саобраћај и складиштење</c:v>
                  </c:pt>
                  <c:pt idx="12">
                    <c:v>Пољопривреда, шумарство и рибарство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'ЈП активност'!$AK$21:$BB$21</c:f>
              <c:numCache>
                <c:formatCode>0</c:formatCode>
                <c:ptCount val="18"/>
                <c:pt idx="0">
                  <c:v>-20128.538</c:v>
                </c:pt>
                <c:pt idx="1">
                  <c:v>-5117.1679999999997</c:v>
                </c:pt>
                <c:pt idx="2">
                  <c:v>-18330.281999999999</c:v>
                </c:pt>
                <c:pt idx="3">
                  <c:v>-582.36500000000001</c:v>
                </c:pt>
                <c:pt idx="4">
                  <c:v>-494.83600000000001</c:v>
                </c:pt>
                <c:pt idx="5">
                  <c:v>-178.28200000000001</c:v>
                </c:pt>
                <c:pt idx="6">
                  <c:v>-1016.979</c:v>
                </c:pt>
                <c:pt idx="7">
                  <c:v>-69.864000000000004</c:v>
                </c:pt>
                <c:pt idx="8">
                  <c:v>-186.46100000000001</c:v>
                </c:pt>
                <c:pt idx="9">
                  <c:v>31.117000000000001</c:v>
                </c:pt>
                <c:pt idx="10">
                  <c:v>177.94499999999999</c:v>
                </c:pt>
                <c:pt idx="11">
                  <c:v>2194.52</c:v>
                </c:pt>
                <c:pt idx="12">
                  <c:v>-56.383000000000003</c:v>
                </c:pt>
                <c:pt idx="13">
                  <c:v>1.4550000000000001</c:v>
                </c:pt>
                <c:pt idx="14">
                  <c:v>-304.94099999999997</c:v>
                </c:pt>
                <c:pt idx="15">
                  <c:v>-966.10799999999995</c:v>
                </c:pt>
                <c:pt idx="16">
                  <c:v>120.694</c:v>
                </c:pt>
                <c:pt idx="17">
                  <c:v>-930.64200000000005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0-45E1-935B-5D559419F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369664"/>
        <c:axId val="198371200"/>
      </c:barChart>
      <c:lineChart>
        <c:grouping val="standard"/>
        <c:varyColors val="0"/>
        <c:ser>
          <c:idx val="3"/>
          <c:order val="3"/>
          <c:tx>
            <c:strRef>
              <c:f>'ЈП активност'!$AJ$22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9C60-45E1-935B-5D559419F052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6-9C60-45E1-935B-5D559419F052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9C60-45E1-935B-5D559419F052}"/>
              </c:ext>
            </c:extLst>
          </c:dPt>
          <c:dPt>
            <c:idx val="12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A-9C60-45E1-935B-5D559419F052}"/>
              </c:ext>
            </c:extLst>
          </c:dPt>
          <c:dPt>
            <c:idx val="15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C-9C60-45E1-935B-5D559419F052}"/>
              </c:ext>
            </c:extLst>
          </c:dPt>
          <c:cat>
            <c:multiLvlStrRef>
              <c:f>'ЈП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3">
                    <c:v>Грађевинарство</c:v>
                  </c:pt>
                  <c:pt idx="6">
                    <c:v>Рударство</c:v>
                  </c:pt>
                  <c:pt idx="9">
                    <c:v>Саобраћај и складиштење</c:v>
                  </c:pt>
                  <c:pt idx="12">
                    <c:v>Пољопривреда, шумарство и рибарство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'ЈП активност'!$AK$22:$BB$22</c:f>
              <c:numCache>
                <c:formatCode>0</c:formatCode>
                <c:ptCount val="18"/>
                <c:pt idx="0">
                  <c:v>19141.670999999998</c:v>
                </c:pt>
                <c:pt idx="1">
                  <c:v>-10049.380999999999</c:v>
                </c:pt>
                <c:pt idx="2">
                  <c:v>-67391.058999999994</c:v>
                </c:pt>
                <c:pt idx="3">
                  <c:v>5740.6750000000002</c:v>
                </c:pt>
                <c:pt idx="4">
                  <c:v>-4180.2979999999998</c:v>
                </c:pt>
                <c:pt idx="5">
                  <c:v>-5078.4920000000002</c:v>
                </c:pt>
                <c:pt idx="6">
                  <c:v>-2152.75</c:v>
                </c:pt>
                <c:pt idx="7">
                  <c:v>2285.3780000000002</c:v>
                </c:pt>
                <c:pt idx="8">
                  <c:v>-1952.7470000000001</c:v>
                </c:pt>
                <c:pt idx="9">
                  <c:v>-1930.8520000000001</c:v>
                </c:pt>
                <c:pt idx="10">
                  <c:v>1591.7370000000001</c:v>
                </c:pt>
                <c:pt idx="11">
                  <c:v>-1709.9870000000001</c:v>
                </c:pt>
                <c:pt idx="12">
                  <c:v>537.822</c:v>
                </c:pt>
                <c:pt idx="13">
                  <c:v>885.76099999999997</c:v>
                </c:pt>
                <c:pt idx="14">
                  <c:v>817.95799999999997</c:v>
                </c:pt>
                <c:pt idx="15">
                  <c:v>-132.34</c:v>
                </c:pt>
                <c:pt idx="16">
                  <c:v>2110.7199999999998</c:v>
                </c:pt>
                <c:pt idx="17">
                  <c:v>541.72900000000004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C60-45E1-935B-5D559419F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69664"/>
        <c:axId val="198371200"/>
      </c:lineChart>
      <c:catAx>
        <c:axId val="19836966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8371200"/>
        <c:crosses val="autoZero"/>
        <c:auto val="1"/>
        <c:lblAlgn val="ctr"/>
        <c:lblOffset val="800"/>
        <c:noMultiLvlLbl val="0"/>
      </c:catAx>
      <c:valAx>
        <c:axId val="198371200"/>
        <c:scaling>
          <c:orientation val="minMax"/>
          <c:max val="40000"/>
          <c:min val="-7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369664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/>
              <a:t>Према величини</a:t>
            </a:r>
            <a:endParaRPr lang="en-US"/>
          </a:p>
        </c:rich>
      </c:tx>
      <c:layout>
        <c:manualLayout>
          <c:xMode val="edge"/>
          <c:yMode val="edge"/>
          <c:x val="0.383302647830786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164543770263985E-2"/>
          <c:y val="9.6079724409448716E-2"/>
          <c:w val="0.90782615408368073"/>
          <c:h val="0.8441619035376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активност'!$AE$7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'ЈП активност'!$AF$7:$AQ$7</c:f>
              <c:numCache>
                <c:formatCode>0</c:formatCode>
                <c:ptCount val="12"/>
                <c:pt idx="0">
                  <c:v>43107.336000000003</c:v>
                </c:pt>
                <c:pt idx="1">
                  <c:v>227.41</c:v>
                </c:pt>
                <c:pt idx="2">
                  <c:v>-58066.033000000003</c:v>
                </c:pt>
                <c:pt idx="3">
                  <c:v>482.89699999999999</c:v>
                </c:pt>
                <c:pt idx="4">
                  <c:v>1574.1010000000001</c:v>
                </c:pt>
                <c:pt idx="5">
                  <c:v>735.17</c:v>
                </c:pt>
                <c:pt idx="6">
                  <c:v>394.98099999999999</c:v>
                </c:pt>
                <c:pt idx="7">
                  <c:v>1399.0920000000001</c:v>
                </c:pt>
                <c:pt idx="8">
                  <c:v>1214.787</c:v>
                </c:pt>
                <c:pt idx="9">
                  <c:v>-279.55500000000001</c:v>
                </c:pt>
                <c:pt idx="10">
                  <c:v>226.96700000000001</c:v>
                </c:pt>
                <c:pt idx="11">
                  <c:v>147.113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C-485A-AFAF-8B041908229F}"/>
            </c:ext>
          </c:extLst>
        </c:ser>
        <c:ser>
          <c:idx val="1"/>
          <c:order val="1"/>
          <c:tx>
            <c:strRef>
              <c:f>'ЈП активност'!$AE$8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multiLvlStrRef>
              <c:f>'ЈП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'ЈП активност'!$AF$8:$AQ$8</c:f>
              <c:numCache>
                <c:formatCode>0</c:formatCode>
                <c:ptCount val="12"/>
                <c:pt idx="0">
                  <c:v>7638.1379999999999</c:v>
                </c:pt>
                <c:pt idx="1">
                  <c:v>-2235.3679999999999</c:v>
                </c:pt>
                <c:pt idx="2">
                  <c:v>-446.642</c:v>
                </c:pt>
                <c:pt idx="3">
                  <c:v>557.75300000000004</c:v>
                </c:pt>
                <c:pt idx="4">
                  <c:v>-1740.4179999999999</c:v>
                </c:pt>
                <c:pt idx="5">
                  <c:v>-1009.946</c:v>
                </c:pt>
                <c:pt idx="6">
                  <c:v>-94.659000000000006</c:v>
                </c:pt>
                <c:pt idx="7">
                  <c:v>-46.412999999999997</c:v>
                </c:pt>
                <c:pt idx="8">
                  <c:v>-79.031000000000006</c:v>
                </c:pt>
                <c:pt idx="9">
                  <c:v>201.21700000000001</c:v>
                </c:pt>
                <c:pt idx="10">
                  <c:v>231.779</c:v>
                </c:pt>
                <c:pt idx="11">
                  <c:v>15.26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C-485A-AFAF-8B041908229F}"/>
            </c:ext>
          </c:extLst>
        </c:ser>
        <c:ser>
          <c:idx val="2"/>
          <c:order val="2"/>
          <c:tx>
            <c:strRef>
              <c:f>'ЈП активност'!$AE$9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'ЈП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'ЈП активност'!$AF$9:$AQ$9</c:f>
              <c:numCache>
                <c:formatCode>0</c:formatCode>
                <c:ptCount val="12"/>
                <c:pt idx="0">
                  <c:v>-20661.992999999999</c:v>
                </c:pt>
                <c:pt idx="1">
                  <c:v>-4333.6679999999997</c:v>
                </c:pt>
                <c:pt idx="2">
                  <c:v>-15873.091</c:v>
                </c:pt>
                <c:pt idx="3">
                  <c:v>-355.01</c:v>
                </c:pt>
                <c:pt idx="4">
                  <c:v>-563.08299999999997</c:v>
                </c:pt>
                <c:pt idx="5">
                  <c:v>-920.04</c:v>
                </c:pt>
                <c:pt idx="6">
                  <c:v>-1210.6949999999999</c:v>
                </c:pt>
                <c:pt idx="7">
                  <c:v>-529.53700000000003</c:v>
                </c:pt>
                <c:pt idx="8">
                  <c:v>-826.85</c:v>
                </c:pt>
                <c:pt idx="9">
                  <c:v>-491.55799999999999</c:v>
                </c:pt>
                <c:pt idx="10">
                  <c:v>44.514000000000003</c:v>
                </c:pt>
                <c:pt idx="11">
                  <c:v>-116.107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C-485A-AFAF-8B0419082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089344"/>
        <c:axId val="198099328"/>
      </c:barChart>
      <c:lineChart>
        <c:grouping val="standard"/>
        <c:varyColors val="0"/>
        <c:ser>
          <c:idx val="3"/>
          <c:order val="3"/>
          <c:tx>
            <c:strRef>
              <c:f>'ЈП активност'!$AE$10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387C-485A-AFAF-8B041908229F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6-387C-485A-AFAF-8B041908229F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387C-485A-AFAF-8B041908229F}"/>
              </c:ext>
            </c:extLst>
          </c:dPt>
          <c:cat>
            <c:multiLvlStrRef>
              <c:f>'ЈП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'ЈП активност'!$AF$10:$AQ$10</c:f>
              <c:numCache>
                <c:formatCode>0</c:formatCode>
                <c:ptCount val="12"/>
                <c:pt idx="0">
                  <c:v>22554.595000000001</c:v>
                </c:pt>
                <c:pt idx="1">
                  <c:v>-7445.402</c:v>
                </c:pt>
                <c:pt idx="2">
                  <c:v>-73397.267999999996</c:v>
                </c:pt>
                <c:pt idx="3">
                  <c:v>342.70800000000003</c:v>
                </c:pt>
                <c:pt idx="4">
                  <c:v>-976.03599999999994</c:v>
                </c:pt>
                <c:pt idx="5">
                  <c:v>-1456.7049999999999</c:v>
                </c:pt>
                <c:pt idx="6">
                  <c:v>-1077.826</c:v>
                </c:pt>
                <c:pt idx="7">
                  <c:v>598.28700000000003</c:v>
                </c:pt>
                <c:pt idx="8">
                  <c:v>50.377000000000002</c:v>
                </c:pt>
                <c:pt idx="9">
                  <c:v>-615.25099999999998</c:v>
                </c:pt>
                <c:pt idx="10">
                  <c:v>467.06799999999998</c:v>
                </c:pt>
                <c:pt idx="11">
                  <c:v>30.998000000000001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87C-485A-AFAF-8B0419082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89344"/>
        <c:axId val="198099328"/>
      </c:lineChart>
      <c:catAx>
        <c:axId val="1980893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8099328"/>
        <c:crosses val="autoZero"/>
        <c:auto val="1"/>
        <c:lblAlgn val="ctr"/>
        <c:lblOffset val="800"/>
        <c:noMultiLvlLbl val="0"/>
      </c:catAx>
      <c:valAx>
        <c:axId val="198099328"/>
        <c:scaling>
          <c:orientation val="minMax"/>
          <c:max val="5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089344"/>
        <c:crosses val="autoZero"/>
        <c:crossBetween val="between"/>
        <c:majorUnit val="1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/>
              <a:t>Према регионима</a:t>
            </a:r>
            <a:endParaRPr lang="en-US"/>
          </a:p>
        </c:rich>
      </c:tx>
      <c:layout>
        <c:manualLayout>
          <c:xMode val="edge"/>
          <c:yMode val="edge"/>
          <c:x val="0.383302647830786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164543770263985E-2"/>
          <c:y val="9.6079724409448716E-2"/>
          <c:w val="0.90782615408368073"/>
          <c:h val="0.82940908428113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'ЈП активност'!$AG$32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активност'!$AH$32:$AV$32</c:f>
              <c:numCache>
                <c:formatCode>0</c:formatCode>
                <c:ptCount val="15"/>
                <c:pt idx="0">
                  <c:v>34378.67</c:v>
                </c:pt>
                <c:pt idx="1">
                  <c:v>-6716.5219999999999</c:v>
                </c:pt>
                <c:pt idx="2">
                  <c:v>-65098.624000000003</c:v>
                </c:pt>
                <c:pt idx="3">
                  <c:v>9949.5679999999993</c:v>
                </c:pt>
                <c:pt idx="4">
                  <c:v>6662.05</c:v>
                </c:pt>
                <c:pt idx="5">
                  <c:v>9644.8169999999991</c:v>
                </c:pt>
                <c:pt idx="6">
                  <c:v>-510.721</c:v>
                </c:pt>
                <c:pt idx="7">
                  <c:v>3818.723</c:v>
                </c:pt>
                <c:pt idx="8">
                  <c:v>-694.92200000000003</c:v>
                </c:pt>
                <c:pt idx="9">
                  <c:v>-626.64800000000002</c:v>
                </c:pt>
                <c:pt idx="10">
                  <c:v>209.71600000000001</c:v>
                </c:pt>
                <c:pt idx="11">
                  <c:v>616.41800000000001</c:v>
                </c:pt>
                <c:pt idx="12">
                  <c:v>514.79</c:v>
                </c:pt>
                <c:pt idx="13">
                  <c:v>-546.39700000000005</c:v>
                </c:pt>
                <c:pt idx="14">
                  <c:v>-436.65199999999999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3-4570-B942-068748B826A4}"/>
            </c:ext>
          </c:extLst>
        </c:ser>
        <c:ser>
          <c:idx val="1"/>
          <c:order val="1"/>
          <c:tx>
            <c:strRef>
              <c:f>'ЈП активност'!$AG$33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multiLvlStrRef>
              <c:f>'ЈП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активност'!$AH$33:$AV$33</c:f>
              <c:numCache>
                <c:formatCode>0</c:formatCode>
                <c:ptCount val="15"/>
                <c:pt idx="0">
                  <c:v>6934.6859999999997</c:v>
                </c:pt>
                <c:pt idx="1">
                  <c:v>-2726.9969999999998</c:v>
                </c:pt>
                <c:pt idx="2">
                  <c:v>-1155.2370000000001</c:v>
                </c:pt>
                <c:pt idx="3">
                  <c:v>2235.1190000000001</c:v>
                </c:pt>
                <c:pt idx="4">
                  <c:v>1736.213</c:v>
                </c:pt>
                <c:pt idx="5">
                  <c:v>2369.1970000000001</c:v>
                </c:pt>
                <c:pt idx="6">
                  <c:v>-971.12900000000002</c:v>
                </c:pt>
                <c:pt idx="7">
                  <c:v>-701.24400000000003</c:v>
                </c:pt>
                <c:pt idx="8">
                  <c:v>-730.47299999999996</c:v>
                </c:pt>
                <c:pt idx="9">
                  <c:v>151.80199999999999</c:v>
                </c:pt>
                <c:pt idx="10">
                  <c:v>180.37899999999999</c:v>
                </c:pt>
                <c:pt idx="11">
                  <c:v>13.927</c:v>
                </c:pt>
                <c:pt idx="12">
                  <c:v>-48.029000000000003</c:v>
                </c:pt>
                <c:pt idx="13">
                  <c:v>-2278.7710000000002</c:v>
                </c:pt>
                <c:pt idx="14">
                  <c:v>-2017.7729999999999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3-4570-B942-068748B826A4}"/>
            </c:ext>
          </c:extLst>
        </c:ser>
        <c:ser>
          <c:idx val="2"/>
          <c:order val="2"/>
          <c:tx>
            <c:strRef>
              <c:f>'ЈП активност'!$AG$34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'ЈП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активност'!$AH$34:$AV$34</c:f>
              <c:numCache>
                <c:formatCode>0</c:formatCode>
                <c:ptCount val="15"/>
                <c:pt idx="0">
                  <c:v>-11053.393</c:v>
                </c:pt>
                <c:pt idx="1">
                  <c:v>-1864.068</c:v>
                </c:pt>
                <c:pt idx="2">
                  <c:v>-10420.867</c:v>
                </c:pt>
                <c:pt idx="3">
                  <c:v>-9375.6859999999997</c:v>
                </c:pt>
                <c:pt idx="4">
                  <c:v>-3366.123</c:v>
                </c:pt>
                <c:pt idx="5">
                  <c:v>-6211.8819999999996</c:v>
                </c:pt>
                <c:pt idx="6">
                  <c:v>-1554.76</c:v>
                </c:pt>
                <c:pt idx="7">
                  <c:v>-352.76799999999997</c:v>
                </c:pt>
                <c:pt idx="8">
                  <c:v>-1000.027</c:v>
                </c:pt>
                <c:pt idx="9">
                  <c:v>-723.03300000000002</c:v>
                </c:pt>
                <c:pt idx="10">
                  <c:v>-130.64400000000001</c:v>
                </c:pt>
                <c:pt idx="11">
                  <c:v>-349.173</c:v>
                </c:pt>
                <c:pt idx="12">
                  <c:v>-12.384</c:v>
                </c:pt>
                <c:pt idx="13">
                  <c:v>331.82900000000001</c:v>
                </c:pt>
                <c:pt idx="14">
                  <c:v>245.86099999999999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3-4570-B942-068748B8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9106944"/>
        <c:axId val="199108480"/>
      </c:barChart>
      <c:lineChart>
        <c:grouping val="standard"/>
        <c:varyColors val="0"/>
        <c:ser>
          <c:idx val="3"/>
          <c:order val="3"/>
          <c:tx>
            <c:strRef>
              <c:f>'ЈП активност'!$AG$35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5683-4570-B942-068748B826A4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6-5683-4570-B942-068748B826A4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5683-4570-B942-068748B826A4}"/>
              </c:ext>
            </c:extLst>
          </c:dPt>
          <c:dPt>
            <c:idx val="12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A-5683-4570-B942-068748B826A4}"/>
              </c:ext>
            </c:extLst>
          </c:dPt>
          <c:cat>
            <c:multiLvlStrRef>
              <c:f>'ЈП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активност'!$AH$35:$AV$35</c:f>
              <c:numCache>
                <c:formatCode>0</c:formatCode>
                <c:ptCount val="15"/>
                <c:pt idx="0">
                  <c:v>22769.85</c:v>
                </c:pt>
                <c:pt idx="1">
                  <c:v>-12659.743</c:v>
                </c:pt>
                <c:pt idx="2">
                  <c:v>-75327.718999999997</c:v>
                </c:pt>
                <c:pt idx="3">
                  <c:v>2442.89</c:v>
                </c:pt>
                <c:pt idx="4">
                  <c:v>4807.9989999999998</c:v>
                </c:pt>
                <c:pt idx="5">
                  <c:v>5260.8289999999997</c:v>
                </c:pt>
                <c:pt idx="6">
                  <c:v>-3167.8609999999999</c:v>
                </c:pt>
                <c:pt idx="7">
                  <c:v>2795.8820000000001</c:v>
                </c:pt>
                <c:pt idx="8">
                  <c:v>-2672.5740000000001</c:v>
                </c:pt>
                <c:pt idx="9">
                  <c:v>-1294.7929999999999</c:v>
                </c:pt>
                <c:pt idx="10">
                  <c:v>194.65</c:v>
                </c:pt>
                <c:pt idx="11">
                  <c:v>177.28899999999999</c:v>
                </c:pt>
                <c:pt idx="12">
                  <c:v>454.14</c:v>
                </c:pt>
                <c:pt idx="13">
                  <c:v>-2494.8710000000001</c:v>
                </c:pt>
                <c:pt idx="14">
                  <c:v>-2210.4229999999998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683-4570-B942-068748B8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06944"/>
        <c:axId val="199108480"/>
      </c:lineChart>
      <c:catAx>
        <c:axId val="1991069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9108480"/>
        <c:crosses val="autoZero"/>
        <c:auto val="1"/>
        <c:lblAlgn val="ctr"/>
        <c:lblOffset val="800"/>
        <c:noMultiLvlLbl val="0"/>
      </c:catAx>
      <c:valAx>
        <c:axId val="199108480"/>
        <c:scaling>
          <c:orientation val="minMax"/>
          <c:max val="40000"/>
          <c:min val="-8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106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62317535083108"/>
          <c:y val="0.15151515151515182"/>
          <c:w val="0.72352518063890758"/>
          <c:h val="0.666187465203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бр запослених'!$J$8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бр запослених'!$K$6:$V$7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'ПД бр запослених'!$K$8:$V$8</c:f>
              <c:numCache>
                <c:formatCode>#,##0</c:formatCode>
                <c:ptCount val="12"/>
                <c:pt idx="0">
                  <c:v>392777</c:v>
                </c:pt>
                <c:pt idx="1">
                  <c:v>422279</c:v>
                </c:pt>
                <c:pt idx="2">
                  <c:v>450049</c:v>
                </c:pt>
                <c:pt idx="3">
                  <c:v>275240</c:v>
                </c:pt>
                <c:pt idx="4">
                  <c:v>280278</c:v>
                </c:pt>
                <c:pt idx="5">
                  <c:v>270770</c:v>
                </c:pt>
                <c:pt idx="6">
                  <c:v>319724</c:v>
                </c:pt>
                <c:pt idx="7">
                  <c:v>334474</c:v>
                </c:pt>
                <c:pt idx="8">
                  <c:v>333356</c:v>
                </c:pt>
                <c:pt idx="9">
                  <c:v>239712</c:v>
                </c:pt>
                <c:pt idx="10">
                  <c:v>239006</c:v>
                </c:pt>
                <c:pt idx="11">
                  <c:v>227237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4-484A-AD1F-B4291AF61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397504"/>
        <c:axId val="197407488"/>
      </c:barChart>
      <c:lineChart>
        <c:grouping val="standard"/>
        <c:varyColors val="0"/>
        <c:ser>
          <c:idx val="1"/>
          <c:order val="1"/>
          <c:tx>
            <c:strRef>
              <c:f>'ПД бр запослених'!$J$9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dPt>
            <c:idx val="3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2-8EA4-484A-AD1F-B4291AF6186A}"/>
              </c:ext>
            </c:extLst>
          </c:dPt>
          <c:dPt>
            <c:idx val="6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4-8EA4-484A-AD1F-B4291AF6186A}"/>
              </c:ext>
            </c:extLst>
          </c:dPt>
          <c:dPt>
            <c:idx val="9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6-8EA4-484A-AD1F-B4291AF6186A}"/>
              </c:ext>
            </c:extLst>
          </c:dPt>
          <c:cat>
            <c:multiLvlStrRef>
              <c:f>'ПД бр запослених'!$K$6:$V$7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'ПД бр запослених'!$K$9:$V$9</c:f>
              <c:numCache>
                <c:formatCode>#,##0</c:formatCode>
                <c:ptCount val="12"/>
                <c:pt idx="0">
                  <c:v>423</c:v>
                </c:pt>
                <c:pt idx="1">
                  <c:v>448</c:v>
                </c:pt>
                <c:pt idx="2">
                  <c:v>528</c:v>
                </c:pt>
                <c:pt idx="3">
                  <c:v>1820</c:v>
                </c:pt>
                <c:pt idx="4">
                  <c:v>1903</c:v>
                </c:pt>
                <c:pt idx="5">
                  <c:v>2092</c:v>
                </c:pt>
                <c:pt idx="6">
                  <c:v>11684</c:v>
                </c:pt>
                <c:pt idx="7">
                  <c:v>12275</c:v>
                </c:pt>
                <c:pt idx="8">
                  <c:v>13172</c:v>
                </c:pt>
                <c:pt idx="9">
                  <c:v>94358</c:v>
                </c:pt>
                <c:pt idx="10">
                  <c:v>95004</c:v>
                </c:pt>
                <c:pt idx="11">
                  <c:v>93064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EA4-484A-AD1F-B4291AF61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14912"/>
        <c:axId val="197409024"/>
      </c:lineChart>
      <c:catAx>
        <c:axId val="19739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97407488"/>
        <c:crosses val="autoZero"/>
        <c:auto val="1"/>
        <c:lblAlgn val="ctr"/>
        <c:lblOffset val="100"/>
        <c:noMultiLvlLbl val="0"/>
      </c:catAx>
      <c:valAx>
        <c:axId val="197407488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7397504"/>
        <c:crosses val="autoZero"/>
        <c:crossBetween val="between"/>
      </c:valAx>
      <c:valAx>
        <c:axId val="19740902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7414912"/>
        <c:crosses val="max"/>
        <c:crossBetween val="between"/>
      </c:valAx>
      <c:catAx>
        <c:axId val="19741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74090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4197943679646839"/>
          <c:y val="1.93939393939393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937758870133055E-2"/>
          <c:y val="0.39637279885468862"/>
          <c:w val="0.94723494412241949"/>
          <c:h val="0.49442519685039371"/>
        </c:manualLayout>
      </c:layout>
      <c:lineChart>
        <c:grouping val="standard"/>
        <c:varyColors val="0"/>
        <c:ser>
          <c:idx val="0"/>
          <c:order val="0"/>
          <c:tx>
            <c:strRef>
              <c:f>'Стопе приноса ЈПП'!$M$4</c:f>
              <c:strCache>
                <c:ptCount val="1"/>
                <c:pt idx="0">
                  <c:v>Стопа приноса на соспствени капитал (после опорезивања)</c:v>
                </c:pt>
              </c:strCache>
            </c:strRef>
          </c:tx>
          <c:spPr>
            <a:ln w="12700"/>
          </c:spPr>
          <c:marker>
            <c:symbol val="triangle"/>
            <c:size val="4"/>
            <c:spPr>
              <a:solidFill>
                <a:schemeClr val="accent1">
                  <a:lumMod val="75000"/>
                </a:schemeClr>
              </a:solidFill>
              <a:ln w="12700"/>
            </c:spPr>
          </c:marker>
          <c:cat>
            <c:numRef>
              <c:f>'Стопе приноса ЈПП'!$N$3:$P$3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'Стопе приноса ЈПП'!$N$4:$P$4</c:f>
              <c:numCache>
                <c:formatCode>0.0</c:formatCode>
                <c:ptCount val="3"/>
                <c:pt idx="0">
                  <c:v>1.3</c:v>
                </c:pt>
                <c:pt idx="1">
                  <c:v>-0.4</c:v>
                </c:pt>
                <c:pt idx="2">
                  <c:v>-4.5999999999999996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9-4039-A33F-73C26AD25D59}"/>
            </c:ext>
          </c:extLst>
        </c:ser>
        <c:ser>
          <c:idx val="1"/>
          <c:order val="1"/>
          <c:tx>
            <c:strRef>
              <c:f>'Стопе приноса ЈПП'!$M$5</c:f>
              <c:strCache>
                <c:ptCount val="1"/>
                <c:pt idx="0">
                  <c:v>Стопа приноса на укупна средства (после опорезивања)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squar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cat>
            <c:numRef>
              <c:f>'Стопе приноса ЈПП'!$N$3:$P$3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'Стопе приноса ЈПП'!$N$5:$P$5</c:f>
              <c:numCache>
                <c:formatCode>0.0</c:formatCode>
                <c:ptCount val="3"/>
                <c:pt idx="0">
                  <c:v>1.1000000000000001</c:v>
                </c:pt>
                <c:pt idx="1">
                  <c:v>0</c:v>
                </c:pt>
                <c:pt idx="2">
                  <c:v>-2.2000000000000002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9-4039-A33F-73C26AD25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80448"/>
        <c:axId val="91968576"/>
      </c:lineChart>
      <c:catAx>
        <c:axId val="950804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1968576"/>
        <c:crosses val="autoZero"/>
        <c:auto val="1"/>
        <c:lblAlgn val="ctr"/>
        <c:lblOffset val="200"/>
        <c:noMultiLvlLbl val="0"/>
      </c:catAx>
      <c:valAx>
        <c:axId val="91968576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9508044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layout>
        <c:manualLayout>
          <c:xMode val="edge"/>
          <c:yMode val="edge"/>
          <c:x val="0.38079011675264729"/>
          <c:y val="5.09259259259259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142411077925607E-2"/>
          <c:y val="0.16498942840478273"/>
          <c:w val="0.94723494412241949"/>
          <c:h val="0.73021908719743367"/>
        </c:manualLayout>
      </c:layout>
      <c:lineChart>
        <c:grouping val="standard"/>
        <c:varyColors val="0"/>
        <c:ser>
          <c:idx val="0"/>
          <c:order val="0"/>
          <c:tx>
            <c:strRef>
              <c:f>'Стопе приноса ЈПП'!$M$44</c:f>
              <c:strCache>
                <c:ptCount val="1"/>
                <c:pt idx="0">
                  <c:v>Стопа приноса на соспствени капитал (после опорезивања)</c:v>
                </c:pt>
              </c:strCache>
            </c:strRef>
          </c:tx>
          <c:spPr>
            <a:ln w="12700"/>
          </c:spPr>
          <c:marker>
            <c:symbol val="triangle"/>
            <c:size val="4"/>
            <c:spPr>
              <a:solidFill>
                <a:schemeClr val="accent1">
                  <a:lumMod val="75000"/>
                </a:schemeClr>
              </a:solidFill>
              <a:ln w="12700"/>
            </c:spPr>
          </c:marker>
          <c:dPt>
            <c:idx val="3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F104-4390-A1C0-6F3938FDDF8D}"/>
              </c:ext>
            </c:extLst>
          </c:dPt>
          <c:dPt>
            <c:idx val="6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F104-4390-A1C0-6F3938FDDF8D}"/>
              </c:ext>
            </c:extLst>
          </c:dPt>
          <c:dPt>
            <c:idx val="9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F104-4390-A1C0-6F3938FDDF8D}"/>
              </c:ext>
            </c:extLst>
          </c:dPt>
          <c:cat>
            <c:multiLvlStrRef>
              <c:f>'Стопе приноса ЈПП'!$N$42:$Y$43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'Стопе приноса ЈПП'!$N$44:$Y$44</c:f>
              <c:numCache>
                <c:formatCode>0.0</c:formatCode>
                <c:ptCount val="12"/>
                <c:pt idx="0">
                  <c:v>1.4</c:v>
                </c:pt>
                <c:pt idx="1">
                  <c:v>-0.5</c:v>
                </c:pt>
                <c:pt idx="2">
                  <c:v>-4.8</c:v>
                </c:pt>
                <c:pt idx="3">
                  <c:v>0.5</c:v>
                </c:pt>
                <c:pt idx="4">
                  <c:v>-1.4</c:v>
                </c:pt>
                <c:pt idx="5">
                  <c:v>-2.1</c:v>
                </c:pt>
                <c:pt idx="6">
                  <c:v>-3.3</c:v>
                </c:pt>
                <c:pt idx="7">
                  <c:v>1.8</c:v>
                </c:pt>
                <c:pt idx="8">
                  <c:v>0.2</c:v>
                </c:pt>
                <c:pt idx="9">
                  <c:v>-21.3</c:v>
                </c:pt>
                <c:pt idx="10">
                  <c:v>20.9</c:v>
                </c:pt>
                <c:pt idx="11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104-4390-A1C0-6F3938FDDF8D}"/>
            </c:ext>
          </c:extLst>
        </c:ser>
        <c:ser>
          <c:idx val="1"/>
          <c:order val="1"/>
          <c:tx>
            <c:strRef>
              <c:f>'Стопе приноса ЈПП'!$M$45</c:f>
              <c:strCache>
                <c:ptCount val="1"/>
                <c:pt idx="0">
                  <c:v>Стопа приноса на укупна средства (после опорезивања)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squar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F104-4390-A1C0-6F3938FDDF8D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A-F104-4390-A1C0-6F3938FDDF8D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C-F104-4390-A1C0-6F3938FDDF8D}"/>
              </c:ext>
            </c:extLst>
          </c:dPt>
          <c:cat>
            <c:multiLvlStrRef>
              <c:f>'Стопе приноса ЈПП'!$N$42:$Y$43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'Стопе приноса ЈПП'!$N$45:$Y$45</c:f>
              <c:numCache>
                <c:formatCode>0.0</c:formatCode>
                <c:ptCount val="12"/>
                <c:pt idx="0">
                  <c:v>1.3</c:v>
                </c:pt>
                <c:pt idx="1">
                  <c:v>0</c:v>
                </c:pt>
                <c:pt idx="2">
                  <c:v>-2.5</c:v>
                </c:pt>
                <c:pt idx="3">
                  <c:v>0.8</c:v>
                </c:pt>
                <c:pt idx="4">
                  <c:v>0</c:v>
                </c:pt>
                <c:pt idx="5">
                  <c:v>-0.2</c:v>
                </c:pt>
                <c:pt idx="6">
                  <c:v>-0.8</c:v>
                </c:pt>
                <c:pt idx="7">
                  <c:v>1.4</c:v>
                </c:pt>
                <c:pt idx="8">
                  <c:v>0.8</c:v>
                </c:pt>
                <c:pt idx="9">
                  <c:v>-7.7</c:v>
                </c:pt>
                <c:pt idx="10">
                  <c:v>8.1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104-4390-A1C0-6F3938FDD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2128"/>
        <c:axId val="91997888"/>
      </c:lineChart>
      <c:catAx>
        <c:axId val="11691212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1997888"/>
        <c:crosses val="autoZero"/>
        <c:auto val="1"/>
        <c:lblAlgn val="ctr"/>
        <c:lblOffset val="200"/>
        <c:noMultiLvlLbl val="0"/>
      </c:catAx>
      <c:valAx>
        <c:axId val="91997888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691212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37758870133055E-2"/>
          <c:y val="0.18813746738844148"/>
          <c:w val="0.94723494412241949"/>
          <c:h val="0.69781185666569667"/>
        </c:manualLayout>
      </c:layout>
      <c:lineChart>
        <c:grouping val="standard"/>
        <c:varyColors val="0"/>
        <c:ser>
          <c:idx val="0"/>
          <c:order val="0"/>
          <c:tx>
            <c:strRef>
              <c:f>'Стопе приноса ЈПП'!$M$23</c:f>
              <c:strCache>
                <c:ptCount val="1"/>
                <c:pt idx="0">
                  <c:v>Стопа приноса на соспствени капитал (после опорезивања)</c:v>
                </c:pt>
              </c:strCache>
            </c:strRef>
          </c:tx>
          <c:spPr>
            <a:ln w="12700"/>
          </c:spPr>
          <c:marker>
            <c:symbol val="triangle"/>
            <c:size val="4"/>
            <c:spPr>
              <a:solidFill>
                <a:schemeClr val="accent1">
                  <a:lumMod val="75000"/>
                </a:schemeClr>
              </a:solidFill>
              <a:ln w="12700"/>
            </c:spPr>
          </c:marker>
          <c:dPt>
            <c:idx val="3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81C-4DC3-A9D0-52DDB9AB4554}"/>
              </c:ext>
            </c:extLst>
          </c:dPt>
          <c:dPt>
            <c:idx val="6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581C-4DC3-A9D0-52DDB9AB4554}"/>
              </c:ext>
            </c:extLst>
          </c:dPt>
          <c:dPt>
            <c:idx val="9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581C-4DC3-A9D0-52DDB9AB4554}"/>
              </c:ext>
            </c:extLst>
          </c:dPt>
          <c:dPt>
            <c:idx val="12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581C-4DC3-A9D0-52DDB9AB4554}"/>
              </c:ext>
            </c:extLst>
          </c:dPt>
          <c:dPt>
            <c:idx val="15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581C-4DC3-A9D0-52DDB9AB4554}"/>
              </c:ext>
            </c:extLst>
          </c:dPt>
          <c:dPt>
            <c:idx val="18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581C-4DC3-A9D0-52DDB9AB4554}"/>
              </c:ext>
            </c:extLst>
          </c:dPt>
          <c:dPt>
            <c:idx val="21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581C-4DC3-A9D0-52DDB9AB4554}"/>
              </c:ext>
            </c:extLst>
          </c:dPt>
          <c:dPt>
            <c:idx val="24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581C-4DC3-A9D0-52DDB9AB4554}"/>
              </c:ext>
            </c:extLst>
          </c:dPt>
          <c:dPt>
            <c:idx val="27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1-581C-4DC3-A9D0-52DDB9AB4554}"/>
              </c:ext>
            </c:extLst>
          </c:dPt>
          <c:dPt>
            <c:idx val="30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3-581C-4DC3-A9D0-52DDB9AB4554}"/>
              </c:ext>
            </c:extLst>
          </c:dPt>
          <c:dPt>
            <c:idx val="33"/>
            <c:marker>
              <c:spPr>
                <a:solidFill>
                  <a:schemeClr val="accent1">
                    <a:lumMod val="7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5-581C-4DC3-A9D0-52DDB9AB4554}"/>
              </c:ext>
            </c:extLst>
          </c:dPt>
          <c:cat>
            <c:multiLvlStrRef>
              <c:f>'Стопе приноса ЈПП'!$N$21:$AW$22</c:f>
              <c:multiLvlStrCache>
                <c:ptCount val="3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Снабдевање ел. енергијом, гасом...</c:v>
                  </c:pt>
                  <c:pt idx="9">
                    <c:v>Снабдевање водом; управљање отп. водама...</c:v>
                  </c:pt>
                  <c:pt idx="12">
                    <c:v>Грађевинарство</c:v>
                  </c:pt>
                  <c:pt idx="15">
                    <c:v>Трговина на велико и мало...</c:v>
                  </c:pt>
                  <c:pt idx="18">
                    <c:v>Саобраћај и складиштење</c:v>
                  </c:pt>
                  <c:pt idx="21">
                    <c:v>Информисање и комуникације </c:v>
                  </c:pt>
                  <c:pt idx="24">
                    <c:v>Финансијске дел. и дел. осигурања</c:v>
                  </c:pt>
                  <c:pt idx="27">
                    <c:v>Пословање некретнинама</c:v>
                  </c:pt>
                  <c:pt idx="30">
                    <c:v>Стручне, научне, инов. и тех. делатности</c:v>
                  </c:pt>
                  <c:pt idx="33">
                    <c:v>Административне и помоћне услужне делатности</c:v>
                  </c:pt>
                </c:lvl>
              </c:multiLvlStrCache>
            </c:multiLvlStrRef>
          </c:cat>
          <c:val>
            <c:numRef>
              <c:f>'Стопе приноса ЈПП'!$N$23:$AW$23</c:f>
              <c:numCache>
                <c:formatCode>0.0</c:formatCode>
                <c:ptCount val="36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6">
                  <c:v>2.4</c:v>
                </c:pt>
                <c:pt idx="7">
                  <c:v>-1.3</c:v>
                </c:pt>
                <c:pt idx="8">
                  <c:v>-9.4</c:v>
                </c:pt>
                <c:pt idx="9">
                  <c:v>-0.4</c:v>
                </c:pt>
                <c:pt idx="10">
                  <c:v>0.4</c:v>
                </c:pt>
                <c:pt idx="11">
                  <c:v>-0.2</c:v>
                </c:pt>
                <c:pt idx="12">
                  <c:v>1.5</c:v>
                </c:pt>
                <c:pt idx="13">
                  <c:v>-1</c:v>
                </c:pt>
                <c:pt idx="14">
                  <c:v>-1.2</c:v>
                </c:pt>
                <c:pt idx="15">
                  <c:v>6</c:v>
                </c:pt>
                <c:pt idx="16">
                  <c:v>3.3</c:v>
                </c:pt>
                <c:pt idx="17">
                  <c:v>1.7</c:v>
                </c:pt>
                <c:pt idx="18">
                  <c:v>-3.7</c:v>
                </c:pt>
                <c:pt idx="19">
                  <c:v>3.1</c:v>
                </c:pt>
                <c:pt idx="20">
                  <c:v>-3.6</c:v>
                </c:pt>
                <c:pt idx="21">
                  <c:v>-0.7</c:v>
                </c:pt>
                <c:pt idx="22">
                  <c:v>-3.7</c:v>
                </c:pt>
                <c:pt idx="23">
                  <c:v>-1.4</c:v>
                </c:pt>
                <c:pt idx="24">
                  <c:v>-3.5</c:v>
                </c:pt>
                <c:pt idx="25">
                  <c:v>5.7</c:v>
                </c:pt>
                <c:pt idx="26">
                  <c:v>7.5</c:v>
                </c:pt>
                <c:pt idx="27">
                  <c:v>-1</c:v>
                </c:pt>
                <c:pt idx="28">
                  <c:v>-0.1</c:v>
                </c:pt>
                <c:pt idx="29">
                  <c:v>0.2</c:v>
                </c:pt>
                <c:pt idx="30">
                  <c:v>-1.8</c:v>
                </c:pt>
                <c:pt idx="31">
                  <c:v>0.3</c:v>
                </c:pt>
                <c:pt idx="32">
                  <c:v>0.1</c:v>
                </c:pt>
                <c:pt idx="33">
                  <c:v>-3</c:v>
                </c:pt>
                <c:pt idx="34">
                  <c:v>-1.7</c:v>
                </c:pt>
                <c:pt idx="35">
                  <c:v>-5.4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81C-4DC3-A9D0-52DDB9AB4554}"/>
            </c:ext>
          </c:extLst>
        </c:ser>
        <c:ser>
          <c:idx val="1"/>
          <c:order val="1"/>
          <c:tx>
            <c:strRef>
              <c:f>'Стопе приноса ЈПП'!$M$24</c:f>
              <c:strCache>
                <c:ptCount val="1"/>
                <c:pt idx="0">
                  <c:v>Стопа приноса на укупна средства (после опорезивања)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squar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8-581C-4DC3-A9D0-52DDB9AB4554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A-581C-4DC3-A9D0-52DDB9AB4554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C-581C-4DC3-A9D0-52DDB9AB4554}"/>
              </c:ext>
            </c:extLst>
          </c:dPt>
          <c:dPt>
            <c:idx val="12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1E-581C-4DC3-A9D0-52DDB9AB4554}"/>
              </c:ext>
            </c:extLst>
          </c:dPt>
          <c:dPt>
            <c:idx val="15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0-581C-4DC3-A9D0-52DDB9AB4554}"/>
              </c:ext>
            </c:extLst>
          </c:dPt>
          <c:dPt>
            <c:idx val="18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2-581C-4DC3-A9D0-52DDB9AB4554}"/>
              </c:ext>
            </c:extLst>
          </c:dPt>
          <c:dPt>
            <c:idx val="21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4-581C-4DC3-A9D0-52DDB9AB4554}"/>
              </c:ext>
            </c:extLst>
          </c:dPt>
          <c:dPt>
            <c:idx val="24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6-581C-4DC3-A9D0-52DDB9AB4554}"/>
              </c:ext>
            </c:extLst>
          </c:dPt>
          <c:dPt>
            <c:idx val="27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8-581C-4DC3-A9D0-52DDB9AB4554}"/>
              </c:ext>
            </c:extLst>
          </c:dPt>
          <c:dPt>
            <c:idx val="30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A-581C-4DC3-A9D0-52DDB9AB4554}"/>
              </c:ext>
            </c:extLst>
          </c:dPt>
          <c:dPt>
            <c:idx val="3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2C-581C-4DC3-A9D0-52DDB9AB4554}"/>
              </c:ext>
            </c:extLst>
          </c:dPt>
          <c:cat>
            <c:multiLvlStrRef>
              <c:f>'Стопе приноса ЈПП'!$N$21:$AW$22</c:f>
              <c:multiLvlStrCache>
                <c:ptCount val="3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  <c:pt idx="30">
                    <c:v>2020</c:v>
                  </c:pt>
                  <c:pt idx="31">
                    <c:v>2021</c:v>
                  </c:pt>
                  <c:pt idx="32">
                    <c:v>2022</c:v>
                  </c:pt>
                  <c:pt idx="33">
                    <c:v>2020</c:v>
                  </c:pt>
                  <c:pt idx="34">
                    <c:v>2021</c:v>
                  </c:pt>
                  <c:pt idx="35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Снабдевање ел. енергијом, гасом...</c:v>
                  </c:pt>
                  <c:pt idx="9">
                    <c:v>Снабдевање водом; управљање отп. водама...</c:v>
                  </c:pt>
                  <c:pt idx="12">
                    <c:v>Грађевинарство</c:v>
                  </c:pt>
                  <c:pt idx="15">
                    <c:v>Трговина на велико и мало...</c:v>
                  </c:pt>
                  <c:pt idx="18">
                    <c:v>Саобраћај и складиштење</c:v>
                  </c:pt>
                  <c:pt idx="21">
                    <c:v>Информисање и комуникације </c:v>
                  </c:pt>
                  <c:pt idx="24">
                    <c:v>Финансијске дел. и дел. осигурања</c:v>
                  </c:pt>
                  <c:pt idx="27">
                    <c:v>Пословање некретнинама</c:v>
                  </c:pt>
                  <c:pt idx="30">
                    <c:v>Стручне, научне, инов. и тех. делатности</c:v>
                  </c:pt>
                  <c:pt idx="33">
                    <c:v>Административне и помоћне услужне делатности</c:v>
                  </c:pt>
                </c:lvl>
              </c:multiLvlStrCache>
            </c:multiLvlStrRef>
          </c:cat>
          <c:val>
            <c:numRef>
              <c:f>'Стопе приноса ЈПП'!$N$24:$AW$24</c:f>
              <c:numCache>
                <c:formatCode>0.0</c:formatCode>
                <c:ptCount val="36"/>
                <c:pt idx="0">
                  <c:v>0.3</c:v>
                </c:pt>
                <c:pt idx="1">
                  <c:v>0.5</c:v>
                </c:pt>
                <c:pt idx="2">
                  <c:v>0.5</c:v>
                </c:pt>
                <c:pt idx="3">
                  <c:v>-13.7</c:v>
                </c:pt>
                <c:pt idx="4">
                  <c:v>29.8</c:v>
                </c:pt>
                <c:pt idx="5">
                  <c:v>-12.4</c:v>
                </c:pt>
                <c:pt idx="6">
                  <c:v>1.8</c:v>
                </c:pt>
                <c:pt idx="7">
                  <c:v>-0.5</c:v>
                </c:pt>
                <c:pt idx="8">
                  <c:v>-4.0999999999999996</c:v>
                </c:pt>
                <c:pt idx="9">
                  <c:v>0</c:v>
                </c:pt>
                <c:pt idx="10">
                  <c:v>0.5</c:v>
                </c:pt>
                <c:pt idx="11">
                  <c:v>0.1</c:v>
                </c:pt>
                <c:pt idx="12">
                  <c:v>1.3</c:v>
                </c:pt>
                <c:pt idx="13">
                  <c:v>-0.5</c:v>
                </c:pt>
                <c:pt idx="14">
                  <c:v>-0.7</c:v>
                </c:pt>
                <c:pt idx="15">
                  <c:v>3.1</c:v>
                </c:pt>
                <c:pt idx="16">
                  <c:v>2.2999999999999998</c:v>
                </c:pt>
                <c:pt idx="17">
                  <c:v>2.1</c:v>
                </c:pt>
                <c:pt idx="18">
                  <c:v>-1.7</c:v>
                </c:pt>
                <c:pt idx="19">
                  <c:v>2.7</c:v>
                </c:pt>
                <c:pt idx="20">
                  <c:v>-1.2</c:v>
                </c:pt>
                <c:pt idx="21">
                  <c:v>-0.3</c:v>
                </c:pt>
                <c:pt idx="22">
                  <c:v>-1.8</c:v>
                </c:pt>
                <c:pt idx="23">
                  <c:v>-0.6</c:v>
                </c:pt>
                <c:pt idx="24">
                  <c:v>-2.9</c:v>
                </c:pt>
                <c:pt idx="25">
                  <c:v>4.2</c:v>
                </c:pt>
                <c:pt idx="26">
                  <c:v>6.9</c:v>
                </c:pt>
                <c:pt idx="27">
                  <c:v>-0.7</c:v>
                </c:pt>
                <c:pt idx="28">
                  <c:v>-0.1</c:v>
                </c:pt>
                <c:pt idx="29">
                  <c:v>0.2</c:v>
                </c:pt>
                <c:pt idx="30">
                  <c:v>-1</c:v>
                </c:pt>
                <c:pt idx="31">
                  <c:v>0.2</c:v>
                </c:pt>
                <c:pt idx="32">
                  <c:v>0</c:v>
                </c:pt>
                <c:pt idx="33">
                  <c:v>-0.2</c:v>
                </c:pt>
                <c:pt idx="34">
                  <c:v>0.6</c:v>
                </c:pt>
                <c:pt idx="35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581C-4DC3-A9D0-52DDB9AB4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83008"/>
        <c:axId val="91970880"/>
      </c:lineChart>
      <c:catAx>
        <c:axId val="9508300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1970880"/>
        <c:crosses val="autoZero"/>
        <c:auto val="1"/>
        <c:lblAlgn val="ctr"/>
        <c:lblOffset val="200"/>
        <c:noMultiLvlLbl val="0"/>
      </c:catAx>
      <c:valAx>
        <c:axId val="9197088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95083008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4677873742626067"/>
          <c:y val="1.61878515185601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'ЈП имовина-капитал'!$V$72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'ЈП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'ЈП имовина-капитал'!$W$72:$AE$72</c:f>
              <c:numCache>
                <c:formatCode>General</c:formatCode>
                <c:ptCount val="9"/>
                <c:pt idx="0" formatCode="#,##0">
                  <c:v>2553887.9509999999</c:v>
                </c:pt>
                <c:pt idx="3" formatCode="#,##0">
                  <c:v>2743759.8969999999</c:v>
                </c:pt>
                <c:pt idx="6" formatCode="#,##0">
                  <c:v>2941148.1260000002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8-47CF-B46D-DBCAC2015F36}"/>
            </c:ext>
          </c:extLst>
        </c:ser>
        <c:ser>
          <c:idx val="1"/>
          <c:order val="1"/>
          <c:tx>
            <c:strRef>
              <c:f>'ЈП имовина-капитал'!$V$73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'ЈП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'ЈП имовина-капитал'!$W$73:$AE$73</c:f>
              <c:numCache>
                <c:formatCode>#,##0</c:formatCode>
                <c:ptCount val="9"/>
                <c:pt idx="1">
                  <c:v>1695028.7620000001</c:v>
                </c:pt>
                <c:pt idx="4">
                  <c:v>1734915.902</c:v>
                </c:pt>
                <c:pt idx="7">
                  <c:v>1639777.206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48-47CF-B46D-DBCAC2015F36}"/>
            </c:ext>
          </c:extLst>
        </c:ser>
        <c:ser>
          <c:idx val="2"/>
          <c:order val="2"/>
          <c:tx>
            <c:strRef>
              <c:f>'ЈП имовина-капитал'!$V$74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strRef>
              <c:f>'ЈП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'ЈП имовина-капитал'!$W$74:$AE$74</c:f>
              <c:numCache>
                <c:formatCode>#,##0</c:formatCode>
                <c:ptCount val="9"/>
                <c:pt idx="1">
                  <c:v>452899.89</c:v>
                </c:pt>
                <c:pt idx="4">
                  <c:v>487010.33399999997</c:v>
                </c:pt>
                <c:pt idx="7">
                  <c:v>578999.37399999995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48-47CF-B46D-DBCAC2015F36}"/>
            </c:ext>
          </c:extLst>
        </c:ser>
        <c:ser>
          <c:idx val="3"/>
          <c:order val="3"/>
          <c:tx>
            <c:strRef>
              <c:f>'ЈП имовина-капитал'!$V$75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strRef>
              <c:f>'ЈП имовина-капитал'!$W$70:$AE$71</c:f>
              <c:strCache>
                <c:ptCount val="8"/>
                <c:pt idx="1">
                  <c:v>2020</c:v>
                </c:pt>
                <c:pt idx="4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'ЈП имовина-капитал'!$W$75:$AE$75</c:f>
              <c:numCache>
                <c:formatCode>General</c:formatCode>
                <c:ptCount val="9"/>
                <c:pt idx="2" formatCode="#,##0">
                  <c:v>915103.03200000001</c:v>
                </c:pt>
                <c:pt idx="5" formatCode="#,##0">
                  <c:v>1065101.26</c:v>
                </c:pt>
                <c:pt idx="8" formatCode="#,##0">
                  <c:v>1362203.5889999999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48-47CF-B46D-DBCAC2015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9519232"/>
        <c:axId val="199521024"/>
      </c:barChart>
      <c:catAx>
        <c:axId val="19951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521024"/>
        <c:crosses val="autoZero"/>
        <c:auto val="1"/>
        <c:lblAlgn val="ctr"/>
        <c:lblOffset val="100"/>
        <c:noMultiLvlLbl val="0"/>
      </c:catAx>
      <c:valAx>
        <c:axId val="199521024"/>
        <c:scaling>
          <c:orientation val="minMax"/>
          <c:max val="30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519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секторима</a:t>
            </a:r>
            <a:endParaRPr lang="en-US" dirty="0"/>
          </a:p>
        </c:rich>
      </c:tx>
      <c:layout>
        <c:manualLayout>
          <c:xMode val="edge"/>
          <c:yMode val="edge"/>
          <c:x val="0.36564654585213874"/>
          <c:y val="2.07343503155923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'ЈП имовина-капитал'!$AK$33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9">
                    <c:v>Грађевинарство</c:v>
                  </c:pt>
                  <c:pt idx="18">
                    <c:v>Снабдевање водом; управљање отпадним водама…</c:v>
                  </c:pt>
                  <c:pt idx="27">
                    <c:v>Пољопривреда, шумарство и рибарство</c:v>
                  </c:pt>
                  <c:pt idx="36">
                    <c:v>Стручне, научне, иновационе и техничке делатности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'ЈП имовина-капитал'!$AL$33:$CM$33</c:f>
              <c:numCache>
                <c:formatCode>General</c:formatCode>
                <c:ptCount val="54"/>
                <c:pt idx="0" formatCode="#,##0">
                  <c:v>1242206.405</c:v>
                </c:pt>
                <c:pt idx="3" formatCode="#,##0">
                  <c:v>1372792.4669999999</c:v>
                </c:pt>
                <c:pt idx="6" formatCode="#,##0">
                  <c:v>1561945.6</c:v>
                </c:pt>
                <c:pt idx="9" formatCode="#,##0">
                  <c:v>563289.72199999995</c:v>
                </c:pt>
                <c:pt idx="12" formatCode="#,##0">
                  <c:v>596561.20299999998</c:v>
                </c:pt>
                <c:pt idx="15" formatCode="#,##0">
                  <c:v>592169.30299999996</c:v>
                </c:pt>
                <c:pt idx="18" formatCode="#,##0">
                  <c:v>244537.87</c:v>
                </c:pt>
                <c:pt idx="21" formatCode="#,##0">
                  <c:v>245845.54</c:v>
                </c:pt>
                <c:pt idx="24" formatCode="#,##0">
                  <c:v>243902.068</c:v>
                </c:pt>
                <c:pt idx="27" formatCode="#,##0">
                  <c:v>183112.12400000001</c:v>
                </c:pt>
                <c:pt idx="30" formatCode="#,##0">
                  <c:v>184139.31599999999</c:v>
                </c:pt>
                <c:pt idx="33" formatCode="#,##0">
                  <c:v>185720.92300000001</c:v>
                </c:pt>
                <c:pt idx="36" formatCode="#,##0">
                  <c:v>86788.422999999995</c:v>
                </c:pt>
                <c:pt idx="39" formatCode="#,##0">
                  <c:v>99201.437999999995</c:v>
                </c:pt>
                <c:pt idx="42" formatCode="#,##0">
                  <c:v>102400.243</c:v>
                </c:pt>
                <c:pt idx="45" formatCode="#,##0">
                  <c:v>233953.40700000001</c:v>
                </c:pt>
                <c:pt idx="48" formatCode="#,##0">
                  <c:v>245219.93299999999</c:v>
                </c:pt>
                <c:pt idx="51" formatCode="#,##0">
                  <c:v>255009.989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6-4E38-9C14-173233F15102}"/>
            </c:ext>
          </c:extLst>
        </c:ser>
        <c:ser>
          <c:idx val="1"/>
          <c:order val="1"/>
          <c:tx>
            <c:strRef>
              <c:f>'ЈП имовина-капитал'!$AK$34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'ЈП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9">
                    <c:v>Грађевинарство</c:v>
                  </c:pt>
                  <c:pt idx="18">
                    <c:v>Снабдевање водом; управљање отпадним водама…</c:v>
                  </c:pt>
                  <c:pt idx="27">
                    <c:v>Пољопривреда, шумарство и рибарство</c:v>
                  </c:pt>
                  <c:pt idx="36">
                    <c:v>Стручне, научне, иновационе и техничке делатности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'ЈП имовина-капитал'!$AL$34:$CM$34</c:f>
              <c:numCache>
                <c:formatCode>#,##0</c:formatCode>
                <c:ptCount val="54"/>
                <c:pt idx="1">
                  <c:v>803295.56499999994</c:v>
                </c:pt>
                <c:pt idx="4">
                  <c:v>798378.81700000004</c:v>
                </c:pt>
                <c:pt idx="7">
                  <c:v>724689.55900000001</c:v>
                </c:pt>
                <c:pt idx="10">
                  <c:v>386970.33600000001</c:v>
                </c:pt>
                <c:pt idx="13">
                  <c:v>423112.54300000001</c:v>
                </c:pt>
                <c:pt idx="16">
                  <c:v>413700.39</c:v>
                </c:pt>
                <c:pt idx="19">
                  <c:v>155993.774</c:v>
                </c:pt>
                <c:pt idx="22">
                  <c:v>157383.43900000001</c:v>
                </c:pt>
                <c:pt idx="25">
                  <c:v>154664.30900000001</c:v>
                </c:pt>
                <c:pt idx="28">
                  <c:v>174947.36600000001</c:v>
                </c:pt>
                <c:pt idx="31">
                  <c:v>175477.19899999999</c:v>
                </c:pt>
                <c:pt idx="34">
                  <c:v>176161.32699999999</c:v>
                </c:pt>
                <c:pt idx="37">
                  <c:v>47865.841999999997</c:v>
                </c:pt>
                <c:pt idx="40">
                  <c:v>47508.726999999999</c:v>
                </c:pt>
                <c:pt idx="43">
                  <c:v>47577.544999999998</c:v>
                </c:pt>
                <c:pt idx="46">
                  <c:v>125955.879</c:v>
                </c:pt>
                <c:pt idx="49">
                  <c:v>133055.177</c:v>
                </c:pt>
                <c:pt idx="52">
                  <c:v>122984.076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6-4E38-9C14-173233F15102}"/>
            </c:ext>
          </c:extLst>
        </c:ser>
        <c:ser>
          <c:idx val="2"/>
          <c:order val="2"/>
          <c:tx>
            <c:strRef>
              <c:f>'ЈП имовина-капитал'!$AK$35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multiLvlStrRef>
              <c:f>'ЈП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9">
                    <c:v>Грађевинарство</c:v>
                  </c:pt>
                  <c:pt idx="18">
                    <c:v>Снабдевање водом; управљање отпадним водама…</c:v>
                  </c:pt>
                  <c:pt idx="27">
                    <c:v>Пољопривреда, шумарство и рибарство</c:v>
                  </c:pt>
                  <c:pt idx="36">
                    <c:v>Стручне, научне, иновационе и техничке делатности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'ЈП имовина-капитал'!$AL$35:$CM$35</c:f>
              <c:numCache>
                <c:formatCode>#,##0</c:formatCode>
                <c:ptCount val="54"/>
                <c:pt idx="1">
                  <c:v>249095.36499999999</c:v>
                </c:pt>
                <c:pt idx="4">
                  <c:v>284040.054</c:v>
                </c:pt>
                <c:pt idx="7">
                  <c:v>362244.47499999998</c:v>
                </c:pt>
                <c:pt idx="10">
                  <c:v>87398.202999999994</c:v>
                </c:pt>
                <c:pt idx="13">
                  <c:v>87329.284</c:v>
                </c:pt>
                <c:pt idx="16">
                  <c:v>92235.09</c:v>
                </c:pt>
                <c:pt idx="19">
                  <c:v>32427.705000000002</c:v>
                </c:pt>
                <c:pt idx="22">
                  <c:v>32697.692999999999</c:v>
                </c:pt>
                <c:pt idx="25">
                  <c:v>34627.177000000003</c:v>
                </c:pt>
                <c:pt idx="28">
                  <c:v>13.397</c:v>
                </c:pt>
                <c:pt idx="31">
                  <c:v>24.094000000000001</c:v>
                </c:pt>
                <c:pt idx="34">
                  <c:v>0.11700000000000001</c:v>
                </c:pt>
                <c:pt idx="37">
                  <c:v>4429.8670000000002</c:v>
                </c:pt>
                <c:pt idx="40">
                  <c:v>4289.0640000000003</c:v>
                </c:pt>
                <c:pt idx="43">
                  <c:v>4234.7349999999997</c:v>
                </c:pt>
                <c:pt idx="46">
                  <c:v>79535.353000000003</c:v>
                </c:pt>
                <c:pt idx="49">
                  <c:v>78630.145000000004</c:v>
                </c:pt>
                <c:pt idx="52">
                  <c:v>85657.78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6-4E38-9C14-173233F15102}"/>
            </c:ext>
          </c:extLst>
        </c:ser>
        <c:ser>
          <c:idx val="3"/>
          <c:order val="3"/>
          <c:tx>
            <c:strRef>
              <c:f>'ЈП имовина-капитал'!$AK$36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multiLvlStrRef>
              <c:f>'ЈП имовина-капитал'!$AL$31:$CM$32</c:f>
              <c:multiLvlStrCache>
                <c:ptCount val="53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  <c:pt idx="46">
                    <c:v>2020</c:v>
                  </c:pt>
                  <c:pt idx="49">
                    <c:v>2021</c:v>
                  </c:pt>
                  <c:pt idx="52">
                    <c:v>2022</c:v>
                  </c:pt>
                </c:lvl>
                <c:lvl>
                  <c:pt idx="0">
                    <c:v>Снабдевање ел. енергијом, гасом, паром...</c:v>
                  </c:pt>
                  <c:pt idx="9">
                    <c:v>Грађевинарство</c:v>
                  </c:pt>
                  <c:pt idx="18">
                    <c:v>Снабдевање водом; управљање отпадним водама…</c:v>
                  </c:pt>
                  <c:pt idx="27">
                    <c:v>Пољопривреда, шумарство и рибарство</c:v>
                  </c:pt>
                  <c:pt idx="36">
                    <c:v>Стручне, научне, иновационе и техничке делатности</c:v>
                  </c:pt>
                  <c:pt idx="45">
                    <c:v>Остали сектори</c:v>
                  </c:pt>
                </c:lvl>
              </c:multiLvlStrCache>
            </c:multiLvlStrRef>
          </c:cat>
          <c:val>
            <c:numRef>
              <c:f>'ЈП имовина-капитал'!$AL$36:$CM$36</c:f>
              <c:numCache>
                <c:formatCode>General</c:formatCode>
                <c:ptCount val="54"/>
                <c:pt idx="2" formatCode="#,##0">
                  <c:v>476376.95500000002</c:v>
                </c:pt>
                <c:pt idx="5" formatCode="#,##0">
                  <c:v>614309.00699999998</c:v>
                </c:pt>
                <c:pt idx="8" formatCode="#,##0">
                  <c:v>879753.93599999999</c:v>
                </c:pt>
                <c:pt idx="11" formatCode="#,##0">
                  <c:v>177051.511</c:v>
                </c:pt>
                <c:pt idx="14" formatCode="#,##0">
                  <c:v>173881.52499999999</c:v>
                </c:pt>
                <c:pt idx="17" formatCode="#,##0">
                  <c:v>178705.37700000001</c:v>
                </c:pt>
                <c:pt idx="20" formatCode="#,##0">
                  <c:v>92174.922000000006</c:v>
                </c:pt>
                <c:pt idx="23" formatCode="#,##0">
                  <c:v>91934.463000000003</c:v>
                </c:pt>
                <c:pt idx="26" formatCode="#,##0">
                  <c:v>92816.9</c:v>
                </c:pt>
                <c:pt idx="29" formatCode="#,##0">
                  <c:v>8164.7579999999998</c:v>
                </c:pt>
                <c:pt idx="32" formatCode="#,##0">
                  <c:v>8662.1180000000004</c:v>
                </c:pt>
                <c:pt idx="35" formatCode="#,##0">
                  <c:v>9559.7129999999997</c:v>
                </c:pt>
                <c:pt idx="38" formatCode="#,##0">
                  <c:v>38979.629000000001</c:v>
                </c:pt>
                <c:pt idx="41" formatCode="#,##0">
                  <c:v>51769.546000000002</c:v>
                </c:pt>
                <c:pt idx="44" formatCode="#,##0">
                  <c:v>54919.53</c:v>
                </c:pt>
                <c:pt idx="47" formatCode="#,##0">
                  <c:v>122355.257</c:v>
                </c:pt>
                <c:pt idx="50" formatCode="#,##0">
                  <c:v>124544.601</c:v>
                </c:pt>
                <c:pt idx="53" formatCode="#,##0">
                  <c:v>146448.133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6-4E38-9C14-173233F15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9003136"/>
        <c:axId val="199025408"/>
      </c:barChart>
      <c:catAx>
        <c:axId val="19900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25408"/>
        <c:crosses val="autoZero"/>
        <c:auto val="1"/>
        <c:lblAlgn val="ctr"/>
        <c:lblOffset val="100"/>
        <c:noMultiLvlLbl val="0"/>
      </c:catAx>
      <c:valAx>
        <c:axId val="199025408"/>
        <c:scaling>
          <c:orientation val="minMax"/>
          <c:max val="16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03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layout>
        <c:manualLayout>
          <c:xMode val="edge"/>
          <c:yMode val="edge"/>
          <c:x val="0.38062864376690403"/>
          <c:y val="6.80799009746894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'ЈП имовина-капитал'!$Q$13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'ЈП имовина-капитал'!$R$13:$BA$13</c:f>
              <c:numCache>
                <c:formatCode>General</c:formatCode>
                <c:ptCount val="36"/>
                <c:pt idx="0" formatCode="#,##0">
                  <c:v>2259063.4810000001</c:v>
                </c:pt>
                <c:pt idx="3" formatCode="#,##0">
                  <c:v>2436354.48</c:v>
                </c:pt>
                <c:pt idx="6" formatCode="#,##0">
                  <c:v>2630473.2579999999</c:v>
                </c:pt>
                <c:pt idx="9" formatCode="#,##0">
                  <c:v>214232.649</c:v>
                </c:pt>
                <c:pt idx="12" formatCode="#,##0">
                  <c:v>225012.065</c:v>
                </c:pt>
                <c:pt idx="15" formatCode="#,##0">
                  <c:v>233085.326</c:v>
                </c:pt>
                <c:pt idx="18" formatCode="#,##0">
                  <c:v>72838.864000000001</c:v>
                </c:pt>
                <c:pt idx="21" formatCode="#,##0">
                  <c:v>75554.044999999998</c:v>
                </c:pt>
                <c:pt idx="24" formatCode="#,##0">
                  <c:v>71307.009999999995</c:v>
                </c:pt>
                <c:pt idx="27" formatCode="#,##0">
                  <c:v>7752.9570000000003</c:v>
                </c:pt>
                <c:pt idx="30" formatCode="#,##0">
                  <c:v>6839.3069999999998</c:v>
                </c:pt>
                <c:pt idx="33" formatCode="#,##0">
                  <c:v>6282.5320000000002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0-420C-BE13-B07AA30D59D6}"/>
            </c:ext>
          </c:extLst>
        </c:ser>
        <c:ser>
          <c:idx val="1"/>
          <c:order val="1"/>
          <c:tx>
            <c:strRef>
              <c:f>'ЈП имовина-капитал'!$Q$14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'ЈП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'ЈП имовина-капитал'!$R$14:$BA$14</c:f>
              <c:numCache>
                <c:formatCode>#,##0</c:formatCode>
                <c:ptCount val="36"/>
                <c:pt idx="1">
                  <c:v>1550176.0179999999</c:v>
                </c:pt>
                <c:pt idx="4">
                  <c:v>1590075.3740000001</c:v>
                </c:pt>
                <c:pt idx="7">
                  <c:v>1499247.621</c:v>
                </c:pt>
                <c:pt idx="10">
                  <c:v>104988.584</c:v>
                </c:pt>
                <c:pt idx="13">
                  <c:v>104695.993</c:v>
                </c:pt>
                <c:pt idx="16">
                  <c:v>106038.91800000001</c:v>
                </c:pt>
                <c:pt idx="19">
                  <c:v>35388.944000000003</c:v>
                </c:pt>
                <c:pt idx="22">
                  <c:v>36235.731</c:v>
                </c:pt>
                <c:pt idx="25">
                  <c:v>31415.467000000001</c:v>
                </c:pt>
                <c:pt idx="28">
                  <c:v>4475.2160000000003</c:v>
                </c:pt>
                <c:pt idx="31">
                  <c:v>3908.8040000000001</c:v>
                </c:pt>
                <c:pt idx="34">
                  <c:v>3075.2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0-420C-BE13-B07AA30D59D6}"/>
            </c:ext>
          </c:extLst>
        </c:ser>
        <c:ser>
          <c:idx val="2"/>
          <c:order val="2"/>
          <c:tx>
            <c:strRef>
              <c:f>'ЈП имовина-капитал'!$Q$15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multiLvlStrRef>
              <c:f>'ЈП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'ЈП имовина-капитал'!$R$15:$BA$15</c:f>
              <c:numCache>
                <c:formatCode>#,##0</c:formatCode>
                <c:ptCount val="36"/>
                <c:pt idx="1">
                  <c:v>367872.54100000003</c:v>
                </c:pt>
                <c:pt idx="4">
                  <c:v>400148.93699999998</c:v>
                </c:pt>
                <c:pt idx="7">
                  <c:v>490240.902</c:v>
                </c:pt>
                <c:pt idx="10">
                  <c:v>71472.395000000004</c:v>
                </c:pt>
                <c:pt idx="13">
                  <c:v>72920.150999999998</c:v>
                </c:pt>
                <c:pt idx="16">
                  <c:v>75118.445999999996</c:v>
                </c:pt>
                <c:pt idx="19">
                  <c:v>9366.5730000000003</c:v>
                </c:pt>
                <c:pt idx="22">
                  <c:v>10530.349</c:v>
                </c:pt>
                <c:pt idx="25">
                  <c:v>10151.949000000001</c:v>
                </c:pt>
                <c:pt idx="28">
                  <c:v>4188.3810000000003</c:v>
                </c:pt>
                <c:pt idx="31">
                  <c:v>3410.8969999999999</c:v>
                </c:pt>
                <c:pt idx="34">
                  <c:v>3488.0770000000002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F0-420C-BE13-B07AA30D59D6}"/>
            </c:ext>
          </c:extLst>
        </c:ser>
        <c:ser>
          <c:idx val="3"/>
          <c:order val="3"/>
          <c:tx>
            <c:strRef>
              <c:f>'ЈП имовина-капитал'!$Q$16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multiLvlStrRef>
              <c:f>'ЈП имовина-капитал'!$R$11:$BA$12</c:f>
              <c:multiLvlStrCache>
                <c:ptCount val="35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</c:lvl>
                <c:lvl>
                  <c:pt idx="0">
                    <c:v>Велика</c:v>
                  </c:pt>
                  <c:pt idx="9">
                    <c:v>Средња</c:v>
                  </c:pt>
                  <c:pt idx="18">
                    <c:v>Мала</c:v>
                  </c:pt>
                  <c:pt idx="27">
                    <c:v>Микро</c:v>
                  </c:pt>
                </c:lvl>
              </c:multiLvlStrCache>
            </c:multiLvlStrRef>
          </c:cat>
          <c:val>
            <c:numRef>
              <c:f>'ЈП имовина-капитал'!$R$16:$BA$16</c:f>
              <c:numCache>
                <c:formatCode>General</c:formatCode>
                <c:ptCount val="36"/>
                <c:pt idx="2" formatCode="#,##0">
                  <c:v>725187.97</c:v>
                </c:pt>
                <c:pt idx="5" formatCode="#,##0">
                  <c:v>860890.94200000004</c:v>
                </c:pt>
                <c:pt idx="8" formatCode="#,##0">
                  <c:v>1149020.885</c:v>
                </c:pt>
                <c:pt idx="11" formatCode="#,##0">
                  <c:v>144383.92600000001</c:v>
                </c:pt>
                <c:pt idx="14" formatCode="#,##0">
                  <c:v>157261.03</c:v>
                </c:pt>
                <c:pt idx="17" formatCode="#,##0">
                  <c:v>165273.783</c:v>
                </c:pt>
                <c:pt idx="20" formatCode="#,##0">
                  <c:v>40555.536</c:v>
                </c:pt>
                <c:pt idx="23" formatCode="#,##0">
                  <c:v>42591.703000000001</c:v>
                </c:pt>
                <c:pt idx="26" formatCode="#,##0">
                  <c:v>43551.69</c:v>
                </c:pt>
                <c:pt idx="29" formatCode="#,##0">
                  <c:v>4975.6000000000004</c:v>
                </c:pt>
                <c:pt idx="32" formatCode="#,##0">
                  <c:v>4357.585</c:v>
                </c:pt>
                <c:pt idx="35" formatCode="#,##0">
                  <c:v>4357.2309999999998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F0-420C-BE13-B07AA30D5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8600960"/>
        <c:axId val="198615040"/>
      </c:barChart>
      <c:catAx>
        <c:axId val="19860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615040"/>
        <c:crosses val="autoZero"/>
        <c:auto val="1"/>
        <c:lblAlgn val="ctr"/>
        <c:lblOffset val="100"/>
        <c:noMultiLvlLbl val="0"/>
      </c:catAx>
      <c:valAx>
        <c:axId val="19861504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600960"/>
        <c:crosses val="autoZero"/>
        <c:crossBetween val="between"/>
        <c:majorUnit val="20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Према</a:t>
            </a:r>
            <a:r>
              <a:rPr lang="sr-Cyrl-RS" baseline="0" dirty="0"/>
              <a:t> регионима</a:t>
            </a:r>
            <a:endParaRPr lang="en-US" dirty="0"/>
          </a:p>
        </c:rich>
      </c:tx>
      <c:layout>
        <c:manualLayout>
          <c:xMode val="edge"/>
          <c:yMode val="edge"/>
          <c:x val="0.39185407697105612"/>
          <c:y val="6.796442111402742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20421514474889E-2"/>
          <c:y val="0.11100434775763222"/>
          <c:w val="0.88936596544834856"/>
          <c:h val="0.7395340049527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'ЈП имовина-капитал'!$AH$53</c:f>
              <c:strCache>
                <c:ptCount val="1"/>
                <c:pt idx="0">
                  <c:v>Пословна имовина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'ЈП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имовина-капитал'!$AI$53:$CA$53</c:f>
              <c:numCache>
                <c:formatCode>General</c:formatCode>
                <c:ptCount val="45"/>
                <c:pt idx="0" formatCode="#,##0">
                  <c:v>1961440.2860000001</c:v>
                </c:pt>
                <c:pt idx="3" formatCode="#,##0">
                  <c:v>2073791.6740000001</c:v>
                </c:pt>
                <c:pt idx="6" formatCode="#,##0">
                  <c:v>2110526.7149999999</c:v>
                </c:pt>
                <c:pt idx="9" formatCode="#,##0">
                  <c:v>416216.78200000001</c:v>
                </c:pt>
                <c:pt idx="12" formatCode="#,##0">
                  <c:v>494965.29100000003</c:v>
                </c:pt>
                <c:pt idx="15" formatCode="#,##0">
                  <c:v>654532.74899999995</c:v>
                </c:pt>
                <c:pt idx="18" formatCode="#,##0">
                  <c:v>98130.357999999993</c:v>
                </c:pt>
                <c:pt idx="21" formatCode="#,##0">
                  <c:v>95958.361000000004</c:v>
                </c:pt>
                <c:pt idx="24" formatCode="#,##0">
                  <c:v>95549.464999999997</c:v>
                </c:pt>
                <c:pt idx="27" formatCode="#,##0">
                  <c:v>62876.697</c:v>
                </c:pt>
                <c:pt idx="30" formatCode="#,##0">
                  <c:v>64196.822999999997</c:v>
                </c:pt>
                <c:pt idx="33" formatCode="#,##0">
                  <c:v>65861.214000000007</c:v>
                </c:pt>
                <c:pt idx="36" formatCode="#,##0">
                  <c:v>15223.828</c:v>
                </c:pt>
                <c:pt idx="39" formatCode="#,##0">
                  <c:v>14847.748</c:v>
                </c:pt>
                <c:pt idx="42" formatCode="#,##0">
                  <c:v>14677.983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D-4BD8-AEFF-A07256673F5F}"/>
            </c:ext>
          </c:extLst>
        </c:ser>
        <c:ser>
          <c:idx val="1"/>
          <c:order val="1"/>
          <c:tx>
            <c:strRef>
              <c:f>'ЈП имовина-капитал'!$AH$54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'ЈП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имовина-капитал'!$AI$54:$CA$54</c:f>
              <c:numCache>
                <c:formatCode>#,##0</c:formatCode>
                <c:ptCount val="45"/>
                <c:pt idx="1">
                  <c:v>1342291.094</c:v>
                </c:pt>
                <c:pt idx="4">
                  <c:v>1378483.4339999999</c:v>
                </c:pt>
                <c:pt idx="7">
                  <c:v>1282163.824</c:v>
                </c:pt>
                <c:pt idx="10">
                  <c:v>276691.11599999998</c:v>
                </c:pt>
                <c:pt idx="13">
                  <c:v>280321.29200000002</c:v>
                </c:pt>
                <c:pt idx="16">
                  <c:v>283337.962</c:v>
                </c:pt>
                <c:pt idx="19">
                  <c:v>45153.03</c:v>
                </c:pt>
                <c:pt idx="22">
                  <c:v>44835.591999999997</c:v>
                </c:pt>
                <c:pt idx="25">
                  <c:v>43291.597000000002</c:v>
                </c:pt>
                <c:pt idx="28">
                  <c:v>30810.983</c:v>
                </c:pt>
                <c:pt idx="31">
                  <c:v>31191.600999999999</c:v>
                </c:pt>
                <c:pt idx="34">
                  <c:v>30899.452000000001</c:v>
                </c:pt>
                <c:pt idx="37">
                  <c:v>82.539000000000001</c:v>
                </c:pt>
                <c:pt idx="40">
                  <c:v>83.983000000000004</c:v>
                </c:pt>
                <c:pt idx="43">
                  <c:v>84.370999999999995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7D-4BD8-AEFF-A07256673F5F}"/>
            </c:ext>
          </c:extLst>
        </c:ser>
        <c:ser>
          <c:idx val="2"/>
          <c:order val="2"/>
          <c:tx>
            <c:strRef>
              <c:f>'ЈП имовина-капитал'!$AH$55</c:f>
              <c:strCache>
                <c:ptCount val="1"/>
                <c:pt idx="0">
                  <c:v>Губитак</c:v>
                </c:pt>
              </c:strCache>
            </c:strRef>
          </c:tx>
          <c:spPr>
            <a:solidFill>
              <a:srgbClr val="6AD137"/>
            </a:solidFill>
          </c:spPr>
          <c:invertIfNegative val="0"/>
          <c:cat>
            <c:multiLvlStrRef>
              <c:f>'ЈП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имовина-капитал'!$AI$55:$CA$55</c:f>
              <c:numCache>
                <c:formatCode>#,##0</c:formatCode>
                <c:ptCount val="45"/>
                <c:pt idx="1">
                  <c:v>333001.72700000001</c:v>
                </c:pt>
                <c:pt idx="4">
                  <c:v>367564.94</c:v>
                </c:pt>
                <c:pt idx="7">
                  <c:v>454428.98200000002</c:v>
                </c:pt>
                <c:pt idx="10">
                  <c:v>13861.415000000001</c:v>
                </c:pt>
                <c:pt idx="13">
                  <c:v>13821.231</c:v>
                </c:pt>
                <c:pt idx="16">
                  <c:v>14094.386</c:v>
                </c:pt>
                <c:pt idx="19">
                  <c:v>35332.983</c:v>
                </c:pt>
                <c:pt idx="22">
                  <c:v>32830.141000000003</c:v>
                </c:pt>
                <c:pt idx="25">
                  <c:v>35224.868999999999</c:v>
                </c:pt>
                <c:pt idx="28">
                  <c:v>9995.6569999999992</c:v>
                </c:pt>
                <c:pt idx="31">
                  <c:v>10324.562</c:v>
                </c:pt>
                <c:pt idx="34">
                  <c:v>10570.741</c:v>
                </c:pt>
                <c:pt idx="37">
                  <c:v>60708.108</c:v>
                </c:pt>
                <c:pt idx="40">
                  <c:v>62469.46</c:v>
                </c:pt>
                <c:pt idx="43">
                  <c:v>64680.396000000001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7D-4BD8-AEFF-A07256673F5F}"/>
            </c:ext>
          </c:extLst>
        </c:ser>
        <c:ser>
          <c:idx val="3"/>
          <c:order val="3"/>
          <c:tx>
            <c:strRef>
              <c:f>'ЈП имовина-капитал'!$AH$56</c:f>
              <c:strCache>
                <c:ptCount val="1"/>
                <c:pt idx="0">
                  <c:v>Укупне обавезе</c:v>
                </c:pt>
              </c:strCache>
            </c:strRef>
          </c:tx>
          <c:invertIfNegative val="0"/>
          <c:cat>
            <c:multiLvlStrRef>
              <c:f>'ЈП имовина-капитал'!$AI$51:$CA$52</c:f>
              <c:multiLvlStrCache>
                <c:ptCount val="44"/>
                <c:lvl>
                  <c:pt idx="1">
                    <c:v>2020</c:v>
                  </c:pt>
                  <c:pt idx="4">
                    <c:v>2021</c:v>
                  </c:pt>
                  <c:pt idx="7">
                    <c:v>2022</c:v>
                  </c:pt>
                  <c:pt idx="10">
                    <c:v>2020</c:v>
                  </c:pt>
                  <c:pt idx="13">
                    <c:v>2021</c:v>
                  </c:pt>
                  <c:pt idx="16">
                    <c:v>2022</c:v>
                  </c:pt>
                  <c:pt idx="19">
                    <c:v>2020</c:v>
                  </c:pt>
                  <c:pt idx="22">
                    <c:v>2021</c:v>
                  </c:pt>
                  <c:pt idx="25">
                    <c:v>2022</c:v>
                  </c:pt>
                  <c:pt idx="28">
                    <c:v>2020</c:v>
                  </c:pt>
                  <c:pt idx="31">
                    <c:v>2021</c:v>
                  </c:pt>
                  <c:pt idx="34">
                    <c:v>2022</c:v>
                  </c:pt>
                  <c:pt idx="37">
                    <c:v>2020</c:v>
                  </c:pt>
                  <c:pt idx="40">
                    <c:v>2021</c:v>
                  </c:pt>
                  <c:pt idx="43">
                    <c:v>2022</c:v>
                  </c:pt>
                </c:lvl>
                <c:lvl>
                  <c:pt idx="0">
                    <c:v>Београдски регион</c:v>
                  </c:pt>
                  <c:pt idx="9">
                    <c:v>Регион Војводине</c:v>
                  </c:pt>
                  <c:pt idx="18">
                    <c:v>Регион Шумадије и Западне Србије</c:v>
                  </c:pt>
                  <c:pt idx="27">
                    <c:v>Регион Јужне и Источне Србије</c:v>
                  </c:pt>
                  <c:pt idx="36">
                    <c:v>Регион Косово и Метохија</c:v>
                  </c:pt>
                </c:lvl>
              </c:multiLvlStrCache>
            </c:multiLvlStrRef>
          </c:cat>
          <c:val>
            <c:numRef>
              <c:f>'ЈП имовина-капитал'!$AI$56:$CA$56</c:f>
              <c:numCache>
                <c:formatCode>General</c:formatCode>
                <c:ptCount val="45"/>
                <c:pt idx="2" formatCode="#,##0">
                  <c:v>622513.85800000001</c:v>
                </c:pt>
                <c:pt idx="5" formatCode="#,##0">
                  <c:v>698772.46</c:v>
                </c:pt>
                <c:pt idx="8" formatCode="#,##0">
                  <c:v>831865.65800000005</c:v>
                </c:pt>
                <c:pt idx="11" formatCode="#,##0">
                  <c:v>140407.77299999999</c:v>
                </c:pt>
                <c:pt idx="14" formatCode="#,##0">
                  <c:v>215678.96299999999</c:v>
                </c:pt>
                <c:pt idx="17" formatCode="#,##0">
                  <c:v>372254.92</c:v>
                </c:pt>
                <c:pt idx="20" formatCode="#,##0">
                  <c:v>65806.915999999997</c:v>
                </c:pt>
                <c:pt idx="23" formatCode="#,##0">
                  <c:v>61397.377999999997</c:v>
                </c:pt>
                <c:pt idx="26" formatCode="#,##0">
                  <c:v>65225.334000000003</c:v>
                </c:pt>
                <c:pt idx="29" formatCode="#,##0">
                  <c:v>35090.970999999998</c:v>
                </c:pt>
                <c:pt idx="32" formatCode="#,##0">
                  <c:v>35850.989000000001</c:v>
                </c:pt>
                <c:pt idx="35" formatCode="#,##0">
                  <c:v>37415.423999999999</c:v>
                </c:pt>
                <c:pt idx="38" formatCode="#,##0">
                  <c:v>51283.514000000003</c:v>
                </c:pt>
                <c:pt idx="41" formatCode="#,##0">
                  <c:v>53401.47</c:v>
                </c:pt>
                <c:pt idx="44" formatCode="#,##0">
                  <c:v>55442.252999999997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7D-4BD8-AEFF-A07256673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9075712"/>
        <c:axId val="199077248"/>
      </c:barChart>
      <c:catAx>
        <c:axId val="19907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bg1">
                <a:lumMod val="85000"/>
              </a:schemeClr>
            </a:solidFill>
            <a:prstDash val="solid"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77248"/>
        <c:crosses val="autoZero"/>
        <c:auto val="1"/>
        <c:lblAlgn val="ctr"/>
        <c:lblOffset val="100"/>
        <c:noMultiLvlLbl val="0"/>
      </c:catAx>
      <c:valAx>
        <c:axId val="199077248"/>
        <c:scaling>
          <c:orientation val="minMax"/>
          <c:max val="22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075712"/>
        <c:crosses val="autoZero"/>
        <c:crossBetween val="between"/>
        <c:majorUnit val="200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9348966133169236"/>
          <c:y val="3.2267361038014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57973110504044"/>
          <c:y val="0.24041373380087075"/>
          <c:w val="0.81900530290856532"/>
          <c:h val="0.70731199879660656"/>
        </c:manualLayout>
      </c:layout>
      <c:areaChart>
        <c:grouping val="standard"/>
        <c:varyColors val="0"/>
        <c:ser>
          <c:idx val="0"/>
          <c:order val="0"/>
          <c:tx>
            <c:strRef>
              <c:f>'НОК и недостајући кап. ЈПП'!$E$52</c:f>
              <c:strCache>
                <c:ptCount val="1"/>
                <c:pt idx="0">
                  <c:v>Недостајући капитал</c:v>
                </c:pt>
              </c:strCache>
            </c:strRef>
          </c:tx>
          <c:spPr>
            <a:solidFill>
              <a:srgbClr val="6AD137"/>
            </a:solidFill>
          </c:spPr>
          <c:cat>
            <c:numRef>
              <c:f>'НОК и недостајући кап. ЈПП'!$F$51:$H$51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'НОК и недостајући кап. ЈПП'!$F$52:$H$52</c:f>
              <c:numCache>
                <c:formatCode>_-* #,##0\ _R_S_D_-;\-* #,##0\ _R_S_D_-;_-* "-"\ _R_S_D_-;_-@_-</c:formatCode>
                <c:ptCount val="3"/>
                <c:pt idx="0">
                  <c:v>-406211.00699999998</c:v>
                </c:pt>
                <c:pt idx="1">
                  <c:v>-340920.72700000001</c:v>
                </c:pt>
                <c:pt idx="2">
                  <c:v>-499702.86300000001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6-4598-AD1B-0F0163BCD9C8}"/>
            </c:ext>
          </c:extLst>
        </c:ser>
        <c:ser>
          <c:idx val="1"/>
          <c:order val="1"/>
          <c:tx>
            <c:strRef>
              <c:f>'НОК и недостајући кап. ЈПП'!$E$53</c:f>
              <c:strCache>
                <c:ptCount val="1"/>
                <c:pt idx="0">
                  <c:v>Нето обртни капитал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'НОК и недостајући кап. ЈПП'!$F$51:$H$51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'НОК и недостајући кап. ЈПП'!$F$53:$H$53</c:f>
              <c:numCache>
                <c:formatCode>_-* #,##0\ _R_S_D_-;\-* #,##0\ _R_S_D_-;_-* "-"\ _R_S_D_-;_-@_-</c:formatCode>
                <c:ptCount val="3"/>
                <c:pt idx="0">
                  <c:v>-327090.71000000002</c:v>
                </c:pt>
                <c:pt idx="1">
                  <c:v>-249747.61499999999</c:v>
                </c:pt>
                <c:pt idx="2">
                  <c:v>-335939.54100000003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6-4598-AD1B-0F0163BCD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68576"/>
        <c:axId val="117085824"/>
      </c:areaChart>
      <c:catAx>
        <c:axId val="1181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7085824"/>
        <c:crosses val="autoZero"/>
        <c:auto val="1"/>
        <c:lblAlgn val="ctr"/>
        <c:lblOffset val="100"/>
        <c:noMultiLvlLbl val="0"/>
      </c:catAx>
      <c:valAx>
        <c:axId val="117085824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_-* #,##0\ _R_S_D_-;\-* #,##0\ _R_S_D_-;_-* &quot;-&quot;\ _R_S_D_-;_-@_-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8168576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layout>
        <c:manualLayout>
          <c:xMode val="edge"/>
          <c:yMode val="edge"/>
          <c:x val="0.42696401021142472"/>
          <c:y val="3.24074074074074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57973110504044"/>
          <c:y val="0.24041373380087075"/>
          <c:w val="0.81900530290856532"/>
          <c:h val="0.70731199879660656"/>
        </c:manualLayout>
      </c:layout>
      <c:areaChart>
        <c:grouping val="standard"/>
        <c:varyColors val="0"/>
        <c:ser>
          <c:idx val="0"/>
          <c:order val="0"/>
          <c:tx>
            <c:strRef>
              <c:f>'НОК и недостајући кап. ЈПП'!$AB$7</c:f>
              <c:strCache>
                <c:ptCount val="1"/>
                <c:pt idx="0">
                  <c:v>Недостајући капитал</c:v>
                </c:pt>
              </c:strCache>
            </c:strRef>
          </c:tx>
          <c:spPr>
            <a:solidFill>
              <a:srgbClr val="6AD137"/>
            </a:solidFill>
          </c:spPr>
          <c:cat>
            <c:multiLvlStrRef>
              <c:f>'НОК и недостајући кап. ЈПП'!$AC$5:$AN$6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'НОК и недостајући кап. ЈПП'!$AC$7:$AN$7</c:f>
              <c:numCache>
                <c:formatCode>#,##0</c:formatCode>
                <c:ptCount val="12"/>
                <c:pt idx="0">
                  <c:v>-292503.08799999999</c:v>
                </c:pt>
                <c:pt idx="1">
                  <c:v>-289176.17300000001</c:v>
                </c:pt>
                <c:pt idx="2">
                  <c:v>-445760.098</c:v>
                </c:pt>
                <c:pt idx="3">
                  <c:v>-91673.331999999995</c:v>
                </c:pt>
                <c:pt idx="4">
                  <c:v>-35495.616999999998</c:v>
                </c:pt>
                <c:pt idx="5">
                  <c:v>-35739.368999999999</c:v>
                </c:pt>
                <c:pt idx="6">
                  <c:v>-19086.260999999999</c:v>
                </c:pt>
                <c:pt idx="7">
                  <c:v>-13909.727000000001</c:v>
                </c:pt>
                <c:pt idx="8">
                  <c:v>-16000.611999999999</c:v>
                </c:pt>
                <c:pt idx="9">
                  <c:v>-2948.326</c:v>
                </c:pt>
                <c:pt idx="10">
                  <c:v>-2339.21</c:v>
                </c:pt>
                <c:pt idx="11">
                  <c:v>-2202.7840000000001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3-4A4C-85AA-9B99F30FE4AB}"/>
            </c:ext>
          </c:extLst>
        </c:ser>
        <c:ser>
          <c:idx val="1"/>
          <c:order val="1"/>
          <c:tx>
            <c:strRef>
              <c:f>'НОК и недостајући кап. ЈПП'!$AB$8</c:f>
              <c:strCache>
                <c:ptCount val="1"/>
                <c:pt idx="0">
                  <c:v>Нето обртни капитал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'НОК и недостајући кап. ЈПП'!$AC$5:$AN$6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'НОК и недостајући кап. ЈПП'!$AC$8:$AN$8</c:f>
              <c:numCache>
                <c:formatCode>#,##0</c:formatCode>
                <c:ptCount val="12"/>
                <c:pt idx="0">
                  <c:v>-221063.25200000001</c:v>
                </c:pt>
                <c:pt idx="1">
                  <c:v>-206210.696</c:v>
                </c:pt>
                <c:pt idx="2">
                  <c:v>-291494.46000000002</c:v>
                </c:pt>
                <c:pt idx="3">
                  <c:v>-86635.327000000005</c:v>
                </c:pt>
                <c:pt idx="4">
                  <c:v>-30127.892</c:v>
                </c:pt>
                <c:pt idx="5">
                  <c:v>-28959.951000000001</c:v>
                </c:pt>
                <c:pt idx="6">
                  <c:v>-16821.579000000002</c:v>
                </c:pt>
                <c:pt idx="7">
                  <c:v>-11391.066999999999</c:v>
                </c:pt>
                <c:pt idx="8">
                  <c:v>-13649.094999999999</c:v>
                </c:pt>
                <c:pt idx="9">
                  <c:v>-2570.5520000000001</c:v>
                </c:pt>
                <c:pt idx="10">
                  <c:v>-2017.96</c:v>
                </c:pt>
                <c:pt idx="11">
                  <c:v>-1836.0350000000001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63-4A4C-85AA-9B99F30FE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80672"/>
        <c:axId val="117082944"/>
      </c:areaChart>
      <c:catAx>
        <c:axId val="11798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7082944"/>
        <c:crosses val="autoZero"/>
        <c:auto val="1"/>
        <c:lblAlgn val="ctr"/>
        <c:lblOffset val="100"/>
        <c:noMultiLvlLbl val="0"/>
      </c:catAx>
      <c:valAx>
        <c:axId val="117082944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7980672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секторима</a:t>
            </a:r>
            <a:endParaRPr lang="en-US" dirty="0"/>
          </a:p>
        </c:rich>
      </c:tx>
      <c:layout>
        <c:manualLayout>
          <c:xMode val="edge"/>
          <c:yMode val="edge"/>
          <c:x val="0.4863978961291256"/>
          <c:y val="1.38888888888888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57973110504044"/>
          <c:y val="0.24041373380087075"/>
          <c:w val="0.81900530290856532"/>
          <c:h val="0.70731199879660656"/>
        </c:manualLayout>
      </c:layout>
      <c:areaChart>
        <c:grouping val="standard"/>
        <c:varyColors val="0"/>
        <c:ser>
          <c:idx val="0"/>
          <c:order val="0"/>
          <c:tx>
            <c:strRef>
              <c:f>'НОК и недостајући кап. ЈПП'!$N$26</c:f>
              <c:strCache>
                <c:ptCount val="1"/>
                <c:pt idx="0">
                  <c:v>Недостајући капитал</c:v>
                </c:pt>
              </c:strCache>
            </c:strRef>
          </c:tx>
          <c:spPr>
            <a:solidFill>
              <a:srgbClr val="6AD137"/>
            </a:solidFill>
          </c:spPr>
          <c:cat>
            <c:multiLvlStrRef>
              <c:f>'НОК и недостајући кап. ЈПП'!$O$24:$AL$25</c:f>
              <c:multiLvlStrCache>
                <c:ptCount val="2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</c:lvl>
                <c:lvl>
                  <c:pt idx="0">
                    <c:v>Рударство</c:v>
                  </c:pt>
                  <c:pt idx="3">
                    <c:v>Снабдевање ел. енергијом, гасом...</c:v>
                  </c:pt>
                  <c:pt idx="6">
                    <c:v>Снабдевање водом; управљање отп. водама</c:v>
                  </c:pt>
                  <c:pt idx="9">
                    <c:v>Грађевинарство</c:v>
                  </c:pt>
                  <c:pt idx="12">
                    <c:v>Саобраћај и складиштење</c:v>
                  </c:pt>
                  <c:pt idx="15">
                    <c:v>Стручне, научне, инов. и тех. делатности</c:v>
                  </c:pt>
                  <c:pt idx="18">
                    <c:v>Уметност и рекреација</c:v>
                  </c:pt>
                  <c:pt idx="21">
                    <c:v>Остали сектори</c:v>
                  </c:pt>
                </c:lvl>
              </c:multiLvlStrCache>
            </c:multiLvlStrRef>
          </c:cat>
          <c:val>
            <c:numRef>
              <c:f>'НОК и недостајући кап. ЈПП'!$O$26:$AL$26</c:f>
              <c:numCache>
                <c:formatCode>#,##0</c:formatCode>
                <c:ptCount val="24"/>
                <c:pt idx="0">
                  <c:v>-9277.16</c:v>
                </c:pt>
                <c:pt idx="1">
                  <c:v>-6116.9390000000003</c:v>
                </c:pt>
                <c:pt idx="2">
                  <c:v>-7350.4350000000004</c:v>
                </c:pt>
                <c:pt idx="3">
                  <c:v>-156684.67499999999</c:v>
                </c:pt>
                <c:pt idx="4">
                  <c:v>-216168.16399999999</c:v>
                </c:pt>
                <c:pt idx="5">
                  <c:v>-360870.70500000002</c:v>
                </c:pt>
                <c:pt idx="6">
                  <c:v>-50415.743000000002</c:v>
                </c:pt>
                <c:pt idx="7">
                  <c:v>-16975.014999999999</c:v>
                </c:pt>
                <c:pt idx="8">
                  <c:v>-19790.010999999999</c:v>
                </c:pt>
                <c:pt idx="9">
                  <c:v>-132026.296</c:v>
                </c:pt>
                <c:pt idx="10">
                  <c:v>-92944.600999999995</c:v>
                </c:pt>
                <c:pt idx="11">
                  <c:v>-99440.634999999995</c:v>
                </c:pt>
                <c:pt idx="12">
                  <c:v>-9974.9680000000008</c:v>
                </c:pt>
                <c:pt idx="13">
                  <c:v>-3330.6909999999998</c:v>
                </c:pt>
                <c:pt idx="14">
                  <c:v>-7831.1360000000004</c:v>
                </c:pt>
                <c:pt idx="15">
                  <c:v>-32704.162</c:v>
                </c:pt>
                <c:pt idx="16">
                  <c:v>-23.870999999999999</c:v>
                </c:pt>
                <c:pt idx="17">
                  <c:v>-332.59199999999998</c:v>
                </c:pt>
                <c:pt idx="18">
                  <c:v>-10597.063</c:v>
                </c:pt>
                <c:pt idx="19">
                  <c:v>-2695.73</c:v>
                </c:pt>
                <c:pt idx="20">
                  <c:v>-3096.6860000000001</c:v>
                </c:pt>
                <c:pt idx="21">
                  <c:v>-4530.9399999999996</c:v>
                </c:pt>
                <c:pt idx="22">
                  <c:v>-2665.7159999999999</c:v>
                </c:pt>
                <c:pt idx="23">
                  <c:v>-990.66300000000001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3-48DA-B2FE-857D39C1B4F6}"/>
            </c:ext>
          </c:extLst>
        </c:ser>
        <c:ser>
          <c:idx val="1"/>
          <c:order val="1"/>
          <c:tx>
            <c:strRef>
              <c:f>'НОК и недостајући кап. ЈПП'!$N$27</c:f>
              <c:strCache>
                <c:ptCount val="1"/>
                <c:pt idx="0">
                  <c:v>Нето обртни капитал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'НОК и недостајући кап. ЈПП'!$O$24:$AL$25</c:f>
              <c:multiLvlStrCache>
                <c:ptCount val="24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</c:lvl>
                <c:lvl>
                  <c:pt idx="0">
                    <c:v>Рударство</c:v>
                  </c:pt>
                  <c:pt idx="3">
                    <c:v>Снабдевање ел. енергијом, гасом...</c:v>
                  </c:pt>
                  <c:pt idx="6">
                    <c:v>Снабдевање водом; управљање отп. водама</c:v>
                  </c:pt>
                  <c:pt idx="9">
                    <c:v>Грађевинарство</c:v>
                  </c:pt>
                  <c:pt idx="12">
                    <c:v>Саобраћај и складиштење</c:v>
                  </c:pt>
                  <c:pt idx="15">
                    <c:v>Стручне, научне, инов. и тех. делатности</c:v>
                  </c:pt>
                  <c:pt idx="18">
                    <c:v>Уметност и рекреација</c:v>
                  </c:pt>
                  <c:pt idx="21">
                    <c:v>Остали сектори</c:v>
                  </c:pt>
                </c:lvl>
              </c:multiLvlStrCache>
            </c:multiLvlStrRef>
          </c:cat>
          <c:val>
            <c:numRef>
              <c:f>'НОК и недостајући кап. ЈПП'!$O$27:$AL$27</c:f>
              <c:numCache>
                <c:formatCode>#,##0</c:formatCode>
                <c:ptCount val="24"/>
                <c:pt idx="0">
                  <c:v>-7949.8370000000004</c:v>
                </c:pt>
                <c:pt idx="1">
                  <c:v>-5001.9139999999998</c:v>
                </c:pt>
                <c:pt idx="2">
                  <c:v>-5939.6769999999997</c:v>
                </c:pt>
                <c:pt idx="3">
                  <c:v>-102181.083</c:v>
                </c:pt>
                <c:pt idx="4">
                  <c:v>-154230.63200000001</c:v>
                </c:pt>
                <c:pt idx="5">
                  <c:v>-232636.32500000001</c:v>
                </c:pt>
                <c:pt idx="6">
                  <c:v>-46254.52</c:v>
                </c:pt>
                <c:pt idx="7">
                  <c:v>-12539.02</c:v>
                </c:pt>
                <c:pt idx="8">
                  <c:v>-14928.816999999999</c:v>
                </c:pt>
                <c:pt idx="9">
                  <c:v>-129397.822</c:v>
                </c:pt>
                <c:pt idx="10">
                  <c:v>-90104.785999999993</c:v>
                </c:pt>
                <c:pt idx="11">
                  <c:v>-96137.948999999993</c:v>
                </c:pt>
                <c:pt idx="12">
                  <c:v>-8362.0470000000005</c:v>
                </c:pt>
                <c:pt idx="13">
                  <c:v>-1522.35</c:v>
                </c:pt>
                <c:pt idx="14">
                  <c:v>-5588.5069999999996</c:v>
                </c:pt>
                <c:pt idx="15">
                  <c:v>-32602.612000000001</c:v>
                </c:pt>
                <c:pt idx="16">
                  <c:v>360.31599999999997</c:v>
                </c:pt>
                <c:pt idx="17">
                  <c:v>190.93299999999999</c:v>
                </c:pt>
                <c:pt idx="18">
                  <c:v>-10173.054</c:v>
                </c:pt>
                <c:pt idx="19">
                  <c:v>-2200.2020000000002</c:v>
                </c:pt>
                <c:pt idx="20">
                  <c:v>-2631.3629999999998</c:v>
                </c:pt>
                <c:pt idx="21">
                  <c:v>9830.2649999999994</c:v>
                </c:pt>
                <c:pt idx="22">
                  <c:v>15490.973</c:v>
                </c:pt>
                <c:pt idx="23">
                  <c:v>21732.164000000001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3-48DA-B2FE-857D39C1B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67040"/>
        <c:axId val="117086400"/>
      </c:areaChart>
      <c:catAx>
        <c:axId val="11816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17086400"/>
        <c:crosses val="autoZero"/>
        <c:auto val="1"/>
        <c:lblAlgn val="ctr"/>
        <c:lblOffset val="100"/>
        <c:noMultiLvlLbl val="0"/>
      </c:catAx>
      <c:valAx>
        <c:axId val="11708640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8167040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49194443579928"/>
          <c:y val="0.15151515151515182"/>
          <c:w val="0.74765636508875111"/>
          <c:h val="0.666187465203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бр запослених'!$J$41</c:f>
              <c:strCache>
                <c:ptCount val="1"/>
                <c:pt idx="0">
                  <c:v>Број запослених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бр запослених'!$K$39:$Y$40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бр запослених'!$K$41:$Y$41</c:f>
              <c:numCache>
                <c:formatCode>#,##0</c:formatCode>
                <c:ptCount val="15"/>
                <c:pt idx="0">
                  <c:v>547060</c:v>
                </c:pt>
                <c:pt idx="1">
                  <c:v>569586</c:v>
                </c:pt>
                <c:pt idx="2">
                  <c:v>581604</c:v>
                </c:pt>
                <c:pt idx="3">
                  <c:v>297875</c:v>
                </c:pt>
                <c:pt idx="4">
                  <c:v>308450</c:v>
                </c:pt>
                <c:pt idx="5">
                  <c:v>306472</c:v>
                </c:pt>
                <c:pt idx="6">
                  <c:v>226372</c:v>
                </c:pt>
                <c:pt idx="7">
                  <c:v>231676</c:v>
                </c:pt>
                <c:pt idx="8">
                  <c:v>230290</c:v>
                </c:pt>
                <c:pt idx="9">
                  <c:v>149429</c:v>
                </c:pt>
                <c:pt idx="10">
                  <c:v>159664</c:v>
                </c:pt>
                <c:pt idx="11">
                  <c:v>156587</c:v>
                </c:pt>
                <c:pt idx="12">
                  <c:v>6717</c:v>
                </c:pt>
                <c:pt idx="13">
                  <c:v>6661</c:v>
                </c:pt>
                <c:pt idx="14">
                  <c:v>6459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7-4876-B9A8-2490E59E9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56576"/>
        <c:axId val="197658112"/>
      </c:barChart>
      <c:lineChart>
        <c:grouping val="standard"/>
        <c:varyColors val="0"/>
        <c:ser>
          <c:idx val="1"/>
          <c:order val="1"/>
          <c:tx>
            <c:strRef>
              <c:f>'ПД бр запослених'!$J$42</c:f>
              <c:strCache>
                <c:ptCount val="1"/>
                <c:pt idx="0">
                  <c:v>Број привредних друштава</c:v>
                </c:pt>
              </c:strCache>
            </c:strRef>
          </c:tx>
          <c:spPr>
            <a:ln w="9525">
              <a:solidFill>
                <a:srgbClr val="45D00E"/>
              </a:solidFill>
            </a:ln>
          </c:spPr>
          <c:marker>
            <c:symbol val="triangle"/>
            <c:size val="4"/>
            <c:spPr>
              <a:solidFill>
                <a:srgbClr val="45D00E"/>
              </a:solidFill>
              <a:ln w="9525">
                <a:solidFill>
                  <a:srgbClr val="45D00E"/>
                </a:solidFill>
              </a:ln>
            </c:spPr>
          </c:marker>
          <c:dPt>
            <c:idx val="3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2-FEC7-4876-B9A8-2490E59E94C8}"/>
              </c:ext>
            </c:extLst>
          </c:dPt>
          <c:dPt>
            <c:idx val="6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4-FEC7-4876-B9A8-2490E59E94C8}"/>
              </c:ext>
            </c:extLst>
          </c:dPt>
          <c:dPt>
            <c:idx val="9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6-FEC7-4876-B9A8-2490E59E94C8}"/>
              </c:ext>
            </c:extLst>
          </c:dPt>
          <c:dPt>
            <c:idx val="12"/>
            <c:bubble3D val="0"/>
            <c:spPr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8-FEC7-4876-B9A8-2490E59E94C8}"/>
              </c:ext>
            </c:extLst>
          </c:dPt>
          <c:cat>
            <c:multiLvlStrRef>
              <c:f>'ПД бр запослених'!$K$39:$Y$40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бр запослених'!$K$42:$Y$42</c:f>
              <c:numCache>
                <c:formatCode>#,##0</c:formatCode>
                <c:ptCount val="15"/>
                <c:pt idx="0">
                  <c:v>49551</c:v>
                </c:pt>
                <c:pt idx="1">
                  <c:v>50237</c:v>
                </c:pt>
                <c:pt idx="2">
                  <c:v>50544</c:v>
                </c:pt>
                <c:pt idx="3">
                  <c:v>27041</c:v>
                </c:pt>
                <c:pt idx="4">
                  <c:v>27361</c:v>
                </c:pt>
                <c:pt idx="5">
                  <c:v>26930</c:v>
                </c:pt>
                <c:pt idx="6">
                  <c:v>19174</c:v>
                </c:pt>
                <c:pt idx="7">
                  <c:v>19417</c:v>
                </c:pt>
                <c:pt idx="8">
                  <c:v>19062</c:v>
                </c:pt>
                <c:pt idx="9">
                  <c:v>11966</c:v>
                </c:pt>
                <c:pt idx="10">
                  <c:v>12055</c:v>
                </c:pt>
                <c:pt idx="11">
                  <c:v>11769</c:v>
                </c:pt>
                <c:pt idx="12">
                  <c:v>553</c:v>
                </c:pt>
                <c:pt idx="13">
                  <c:v>560</c:v>
                </c:pt>
                <c:pt idx="14">
                  <c:v>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EC7-4876-B9A8-2490E59E9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73728"/>
        <c:axId val="197659648"/>
      </c:lineChart>
      <c:catAx>
        <c:axId val="19765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/>
        </c:spPr>
        <c:txPr>
          <a:bodyPr anchor="ctr" anchorCtr="1"/>
          <a:lstStyle/>
          <a:p>
            <a:pPr>
              <a:defRPr sz="600"/>
            </a:pPr>
            <a:endParaRPr lang="en-US"/>
          </a:p>
        </c:txPr>
        <c:crossAx val="197658112"/>
        <c:crosses val="autoZero"/>
        <c:auto val="1"/>
        <c:lblAlgn val="ctr"/>
        <c:lblOffset val="100"/>
        <c:noMultiLvlLbl val="0"/>
      </c:catAx>
      <c:valAx>
        <c:axId val="197658112"/>
        <c:scaling>
          <c:orientation val="minMax"/>
          <c:max val="6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7656576"/>
        <c:crosses val="autoZero"/>
        <c:crossBetween val="between"/>
      </c:valAx>
      <c:valAx>
        <c:axId val="19765964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97673728"/>
        <c:crosses val="max"/>
        <c:crossBetween val="between"/>
      </c:valAx>
      <c:catAx>
        <c:axId val="19767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76596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Укупно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39160104986875"/>
          <c:y val="0.14268518518518539"/>
          <c:w val="0.83194173228346635"/>
          <c:h val="0.71486147564887903"/>
        </c:manualLayout>
      </c:layout>
      <c:areaChart>
        <c:grouping val="stacked"/>
        <c:varyColors val="0"/>
        <c:ser>
          <c:idx val="0"/>
          <c:order val="0"/>
          <c:tx>
            <c:strRef>
              <c:f>'Задуженост ЈПП'!$M$35</c:f>
              <c:strCache>
                <c:ptCount val="1"/>
                <c:pt idx="0">
                  <c:v>Сопствени извори финансирања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cat>
            <c:strRef>
              <c:f>'Задуженост ЈПП'!$N$33:$P$34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'Задуженост ЈПП'!$N$35:$P$35</c:f>
              <c:numCache>
                <c:formatCode>#,##0</c:formatCode>
                <c:ptCount val="3"/>
                <c:pt idx="0">
                  <c:v>1638551.0989999999</c:v>
                </c:pt>
                <c:pt idx="1">
                  <c:v>1675707.568</c:v>
                </c:pt>
                <c:pt idx="2">
                  <c:v>1577402.077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7-4CFD-A9F4-A9ED1BFAFC5C}"/>
            </c:ext>
          </c:extLst>
        </c:ser>
        <c:ser>
          <c:idx val="1"/>
          <c:order val="1"/>
          <c:tx>
            <c:strRef>
              <c:f>'Задуженост ЈПП'!$M$36</c:f>
              <c:strCache>
                <c:ptCount val="1"/>
                <c:pt idx="0">
                  <c:v>Укупне обавезе</c:v>
                </c:pt>
              </c:strCache>
            </c:strRef>
          </c:tx>
          <c:spPr>
            <a:solidFill>
              <a:srgbClr val="6AD137"/>
            </a:solidFill>
            <a:ln>
              <a:solidFill>
                <a:srgbClr val="6AD137"/>
              </a:solidFill>
            </a:ln>
            <a:effectLst/>
          </c:spPr>
          <c:cat>
            <c:strRef>
              <c:f>'Задуженост ЈПП'!$N$33:$P$34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'Задуженост ЈПП'!$N$36:$P$36</c:f>
              <c:numCache>
                <c:formatCode>#,##0</c:formatCode>
                <c:ptCount val="3"/>
                <c:pt idx="0">
                  <c:v>915103.03200000001</c:v>
                </c:pt>
                <c:pt idx="1">
                  <c:v>1065101.26</c:v>
                </c:pt>
                <c:pt idx="2">
                  <c:v>1362203.5889999999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D7-4CFD-A9F4-A9ED1BFAF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55872"/>
        <c:axId val="94901312"/>
      </c:areaChart>
      <c:catAx>
        <c:axId val="1174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 b="1"/>
            </a:pPr>
            <a:endParaRPr lang="en-US"/>
          </a:p>
        </c:txPr>
        <c:crossAx val="94901312"/>
        <c:crosses val="autoZero"/>
        <c:auto val="1"/>
        <c:lblAlgn val="ctr"/>
        <c:lblOffset val="100"/>
        <c:tickMarkSkip val="1"/>
        <c:noMultiLvlLbl val="0"/>
      </c:catAx>
      <c:valAx>
        <c:axId val="94901312"/>
        <c:scaling>
          <c:orientation val="minMax"/>
          <c:max val="30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17455872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величини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39160104986875"/>
          <c:y val="0.14268518518518539"/>
          <c:w val="0.83194173228346635"/>
          <c:h val="0.71486147564887903"/>
        </c:manualLayout>
      </c:layout>
      <c:areaChart>
        <c:grouping val="stacked"/>
        <c:varyColors val="0"/>
        <c:ser>
          <c:idx val="0"/>
          <c:order val="0"/>
          <c:tx>
            <c:strRef>
              <c:f>'Задуженост ЈПП'!$AA$8</c:f>
              <c:strCache>
                <c:ptCount val="1"/>
                <c:pt idx="0">
                  <c:v>Сопствени извори финансирања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cat>
            <c:multiLvlStrRef>
              <c:f>'Задуженост ЈПП'!$AB$6:$AM$7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'Задуженост ЈПП'!$AB$8:$AM$8</c:f>
              <c:numCache>
                <c:formatCode>#,##0</c:formatCode>
                <c:ptCount val="12"/>
                <c:pt idx="0">
                  <c:v>1533875.0549999999</c:v>
                </c:pt>
                <c:pt idx="1">
                  <c:v>1572583.061</c:v>
                </c:pt>
                <c:pt idx="2">
                  <c:v>1480011.8810000001</c:v>
                </c:pt>
                <c:pt idx="3">
                  <c:v>69845.706999999995</c:v>
                </c:pt>
                <c:pt idx="4">
                  <c:v>67748.019</c:v>
                </c:pt>
                <c:pt idx="5">
                  <c:v>67808.527000000002</c:v>
                </c:pt>
                <c:pt idx="6">
                  <c:v>32214.719000000001</c:v>
                </c:pt>
                <c:pt idx="7">
                  <c:v>32900.966</c:v>
                </c:pt>
                <c:pt idx="8">
                  <c:v>27662.882000000001</c:v>
                </c:pt>
                <c:pt idx="9">
                  <c:v>2615.6179999999999</c:v>
                </c:pt>
                <c:pt idx="10">
                  <c:v>2475.5219999999999</c:v>
                </c:pt>
                <c:pt idx="11">
                  <c:v>1918.787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8-4364-BAD5-3287D3CF7169}"/>
            </c:ext>
          </c:extLst>
        </c:ser>
        <c:ser>
          <c:idx val="1"/>
          <c:order val="1"/>
          <c:tx>
            <c:strRef>
              <c:f>'Задуженост ЈПП'!$AA$9</c:f>
              <c:strCache>
                <c:ptCount val="1"/>
                <c:pt idx="0">
                  <c:v>Укупне обавезе</c:v>
                </c:pt>
              </c:strCache>
            </c:strRef>
          </c:tx>
          <c:spPr>
            <a:solidFill>
              <a:srgbClr val="6AD137"/>
            </a:solidFill>
            <a:ln>
              <a:solidFill>
                <a:srgbClr val="6AD137"/>
              </a:solidFill>
            </a:ln>
            <a:effectLst/>
          </c:spPr>
          <c:cat>
            <c:multiLvlStrRef>
              <c:f>'Задуженост ЈПП'!$AB$6:$AM$7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'Задуженост ЈПП'!$AB$9:$AM$9</c:f>
              <c:numCache>
                <c:formatCode>#,##0</c:formatCode>
                <c:ptCount val="12"/>
                <c:pt idx="0">
                  <c:v>725187.97</c:v>
                </c:pt>
                <c:pt idx="1">
                  <c:v>860890.94200000004</c:v>
                </c:pt>
                <c:pt idx="2">
                  <c:v>1149020.885</c:v>
                </c:pt>
                <c:pt idx="3">
                  <c:v>144383.92600000001</c:v>
                </c:pt>
                <c:pt idx="4">
                  <c:v>157261.03</c:v>
                </c:pt>
                <c:pt idx="5">
                  <c:v>165273.783</c:v>
                </c:pt>
                <c:pt idx="6">
                  <c:v>40555.536</c:v>
                </c:pt>
                <c:pt idx="7">
                  <c:v>42591.703000000001</c:v>
                </c:pt>
                <c:pt idx="8">
                  <c:v>43551.69</c:v>
                </c:pt>
                <c:pt idx="9">
                  <c:v>4975.6000000000004</c:v>
                </c:pt>
                <c:pt idx="10">
                  <c:v>4357.585</c:v>
                </c:pt>
                <c:pt idx="11">
                  <c:v>4357.2309999999998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8-4364-BAD5-3287D3CF7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36800"/>
        <c:axId val="94897280"/>
      </c:areaChart>
      <c:catAx>
        <c:axId val="11783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 b="1"/>
            </a:pPr>
            <a:endParaRPr lang="en-US"/>
          </a:p>
        </c:txPr>
        <c:crossAx val="94897280"/>
        <c:crosses val="autoZero"/>
        <c:auto val="1"/>
        <c:lblAlgn val="ctr"/>
        <c:lblOffset val="100"/>
        <c:noMultiLvlLbl val="0"/>
      </c:catAx>
      <c:valAx>
        <c:axId val="9489728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17836800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Према</a:t>
            </a:r>
            <a:r>
              <a:rPr lang="sr-Cyrl-RS" baseline="0" dirty="0"/>
              <a:t> секторима</a:t>
            </a:r>
            <a:endParaRPr lang="en-US" dirty="0"/>
          </a:p>
        </c:rich>
      </c:tx>
      <c:layout>
        <c:manualLayout>
          <c:xMode val="edge"/>
          <c:yMode val="edge"/>
          <c:x val="0.4688446938722553"/>
          <c:y val="4.5833333333333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39160104986875"/>
          <c:y val="0.14268518518518539"/>
          <c:w val="0.83194173228346635"/>
          <c:h val="0.71486147564887903"/>
        </c:manualLayout>
      </c:layout>
      <c:areaChart>
        <c:grouping val="stacked"/>
        <c:varyColors val="0"/>
        <c:ser>
          <c:idx val="0"/>
          <c:order val="0"/>
          <c:tx>
            <c:strRef>
              <c:f>'Задуженост ЈПП'!$M$24</c:f>
              <c:strCache>
                <c:ptCount val="1"/>
                <c:pt idx="0">
                  <c:v>Сопствени извори финансирања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/>
          </c:spPr>
          <c:cat>
            <c:multiLvlStrRef>
              <c:f>'Задуженост ЈПП'!$N$22:$AQ$23</c:f>
              <c:multiLvlStrCache>
                <c:ptCount val="30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Снабдевање ел. енергијом, гасом...</c:v>
                  </c:pt>
                  <c:pt idx="9">
                    <c:v>Снабдевање водом; управљање отп. водама</c:v>
                  </c:pt>
                  <c:pt idx="12">
                    <c:v>Грађевинарство</c:v>
                  </c:pt>
                  <c:pt idx="15">
                    <c:v>Трговина на велико и мало...</c:v>
                  </c:pt>
                  <c:pt idx="18">
                    <c:v>Саобраћај и складиштење</c:v>
                  </c:pt>
                  <c:pt idx="21">
                    <c:v>Стручне, научне, инов. и тех. делатности</c:v>
                  </c:pt>
                  <c:pt idx="24">
                    <c:v>Уметност и рекреација</c:v>
                  </c:pt>
                  <c:pt idx="27">
                    <c:v>Остали сектори</c:v>
                  </c:pt>
                </c:lvl>
              </c:multiLvlStrCache>
            </c:multiLvlStrRef>
          </c:cat>
          <c:val>
            <c:numRef>
              <c:f>'Задуженост ЈПП'!$N$24:$AQ$24</c:f>
              <c:numCache>
                <c:formatCode>#,##0</c:formatCode>
                <c:ptCount val="30"/>
                <c:pt idx="0">
                  <c:v>174947.12700000001</c:v>
                </c:pt>
                <c:pt idx="1">
                  <c:v>175476.93799999999</c:v>
                </c:pt>
                <c:pt idx="2">
                  <c:v>176160.935</c:v>
                </c:pt>
                <c:pt idx="3">
                  <c:v>-12308.300999999999</c:v>
                </c:pt>
                <c:pt idx="4">
                  <c:v>-10151.436</c:v>
                </c:pt>
                <c:pt idx="5">
                  <c:v>-12376.406000000001</c:v>
                </c:pt>
                <c:pt idx="6">
                  <c:v>765826.33400000003</c:v>
                </c:pt>
                <c:pt idx="7">
                  <c:v>758480.34400000004</c:v>
                </c:pt>
                <c:pt idx="8">
                  <c:v>682188.54799999995</c:v>
                </c:pt>
                <c:pt idx="9">
                  <c:v>152351.209</c:v>
                </c:pt>
                <c:pt idx="10">
                  <c:v>153893.33799999999</c:v>
                </c:pt>
                <c:pt idx="11">
                  <c:v>151027.63699999999</c:v>
                </c:pt>
                <c:pt idx="12">
                  <c:v>386238.16100000002</c:v>
                </c:pt>
                <c:pt idx="13">
                  <c:v>422679.67800000001</c:v>
                </c:pt>
                <c:pt idx="14">
                  <c:v>413463.92599999998</c:v>
                </c:pt>
                <c:pt idx="15">
                  <c:v>22114.608</c:v>
                </c:pt>
                <c:pt idx="16">
                  <c:v>24335.845000000001</c:v>
                </c:pt>
                <c:pt idx="17">
                  <c:v>24829.508000000002</c:v>
                </c:pt>
                <c:pt idx="18">
                  <c:v>50213.565999999999</c:v>
                </c:pt>
                <c:pt idx="19">
                  <c:v>52299.427000000003</c:v>
                </c:pt>
                <c:pt idx="20">
                  <c:v>42968.303</c:v>
                </c:pt>
                <c:pt idx="21">
                  <c:v>47808.497000000003</c:v>
                </c:pt>
                <c:pt idx="22">
                  <c:v>47431.595000000001</c:v>
                </c:pt>
                <c:pt idx="23">
                  <c:v>47480.415999999997</c:v>
                </c:pt>
                <c:pt idx="24">
                  <c:v>28939.447</c:v>
                </c:pt>
                <c:pt idx="25">
                  <c:v>28757.573</c:v>
                </c:pt>
                <c:pt idx="26">
                  <c:v>29140.192999999999</c:v>
                </c:pt>
                <c:pt idx="27">
                  <c:v>22420.451000000001</c:v>
                </c:pt>
                <c:pt idx="28">
                  <c:v>22504.266</c:v>
                </c:pt>
                <c:pt idx="29">
                  <c:v>22519.017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1-4B46-B724-1834A65B01AF}"/>
            </c:ext>
          </c:extLst>
        </c:ser>
        <c:ser>
          <c:idx val="1"/>
          <c:order val="1"/>
          <c:tx>
            <c:strRef>
              <c:f>'Задуженост ЈПП'!$M$25</c:f>
              <c:strCache>
                <c:ptCount val="1"/>
                <c:pt idx="0">
                  <c:v>Укупне обавезе</c:v>
                </c:pt>
              </c:strCache>
            </c:strRef>
          </c:tx>
          <c:spPr>
            <a:solidFill>
              <a:srgbClr val="6AD137"/>
            </a:solidFill>
            <a:ln>
              <a:solidFill>
                <a:srgbClr val="6AD137"/>
              </a:solidFill>
            </a:ln>
            <a:effectLst/>
          </c:spPr>
          <c:cat>
            <c:multiLvlStrRef>
              <c:f>'Задуженост ЈПП'!$N$22:$AQ$23</c:f>
              <c:multiLvlStrCache>
                <c:ptCount val="30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  <c:pt idx="18">
                    <c:v>2020</c:v>
                  </c:pt>
                  <c:pt idx="19">
                    <c:v>2021</c:v>
                  </c:pt>
                  <c:pt idx="20">
                    <c:v>2022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2020</c:v>
                  </c:pt>
                  <c:pt idx="25">
                    <c:v>2021</c:v>
                  </c:pt>
                  <c:pt idx="26">
                    <c:v>2022</c:v>
                  </c:pt>
                  <c:pt idx="27">
                    <c:v>2020</c:v>
                  </c:pt>
                  <c:pt idx="28">
                    <c:v>2021</c:v>
                  </c:pt>
                  <c:pt idx="29">
                    <c:v>2022</c:v>
                  </c:pt>
                </c:lvl>
                <c:lvl>
                  <c:pt idx="0">
                    <c:v>Пољопривреда, шумарство и рибарство</c:v>
                  </c:pt>
                  <c:pt idx="3">
                    <c:v>Рударство</c:v>
                  </c:pt>
                  <c:pt idx="6">
                    <c:v>Снабдевање ел. енергијом, гасом...</c:v>
                  </c:pt>
                  <c:pt idx="9">
                    <c:v>Снабдевање водом; управљање отп. водама</c:v>
                  </c:pt>
                  <c:pt idx="12">
                    <c:v>Грађевинарство</c:v>
                  </c:pt>
                  <c:pt idx="15">
                    <c:v>Трговина на велико и мало...</c:v>
                  </c:pt>
                  <c:pt idx="18">
                    <c:v>Саобраћај и складиштење</c:v>
                  </c:pt>
                  <c:pt idx="21">
                    <c:v>Стручне, научне, инов. и тех. делатности</c:v>
                  </c:pt>
                  <c:pt idx="24">
                    <c:v>Уметност и рекреација</c:v>
                  </c:pt>
                  <c:pt idx="27">
                    <c:v>Остали сектори</c:v>
                  </c:pt>
                </c:lvl>
              </c:multiLvlStrCache>
            </c:multiLvlStrRef>
          </c:cat>
          <c:val>
            <c:numRef>
              <c:f>'Задуженост ЈПП'!$N$25:$AQ$25</c:f>
              <c:numCache>
                <c:formatCode>#,##0</c:formatCode>
                <c:ptCount val="30"/>
                <c:pt idx="0">
                  <c:v>8164.7579999999998</c:v>
                </c:pt>
                <c:pt idx="1">
                  <c:v>8662.1180000000004</c:v>
                </c:pt>
                <c:pt idx="2">
                  <c:v>9559.7129999999997</c:v>
                </c:pt>
                <c:pt idx="3">
                  <c:v>22689.603999999999</c:v>
                </c:pt>
                <c:pt idx="4">
                  <c:v>19775.332999999999</c:v>
                </c:pt>
                <c:pt idx="5">
                  <c:v>21435.218000000001</c:v>
                </c:pt>
                <c:pt idx="6">
                  <c:v>476376.95500000002</c:v>
                </c:pt>
                <c:pt idx="7">
                  <c:v>614309.00699999998</c:v>
                </c:pt>
                <c:pt idx="8">
                  <c:v>879753.93599999999</c:v>
                </c:pt>
                <c:pt idx="9">
                  <c:v>92174.922000000006</c:v>
                </c:pt>
                <c:pt idx="10">
                  <c:v>91934.463000000003</c:v>
                </c:pt>
                <c:pt idx="11">
                  <c:v>92816.9</c:v>
                </c:pt>
                <c:pt idx="12">
                  <c:v>177051.511</c:v>
                </c:pt>
                <c:pt idx="13">
                  <c:v>173881.52499999999</c:v>
                </c:pt>
                <c:pt idx="14">
                  <c:v>178705.37700000001</c:v>
                </c:pt>
                <c:pt idx="15">
                  <c:v>35442.690999999999</c:v>
                </c:pt>
                <c:pt idx="16">
                  <c:v>36590.296000000002</c:v>
                </c:pt>
                <c:pt idx="17">
                  <c:v>48157.56</c:v>
                </c:pt>
                <c:pt idx="18">
                  <c:v>30653.795999999998</c:v>
                </c:pt>
                <c:pt idx="19">
                  <c:v>32904.216999999997</c:v>
                </c:pt>
                <c:pt idx="20">
                  <c:v>41452.264999999999</c:v>
                </c:pt>
                <c:pt idx="21">
                  <c:v>38979.629000000001</c:v>
                </c:pt>
                <c:pt idx="22">
                  <c:v>51769.546000000002</c:v>
                </c:pt>
                <c:pt idx="23">
                  <c:v>54919.53</c:v>
                </c:pt>
                <c:pt idx="24">
                  <c:v>15991.058000000001</c:v>
                </c:pt>
                <c:pt idx="25">
                  <c:v>17270.482</c:v>
                </c:pt>
                <c:pt idx="26">
                  <c:v>17546.163</c:v>
                </c:pt>
                <c:pt idx="27">
                  <c:v>17578.108</c:v>
                </c:pt>
                <c:pt idx="28">
                  <c:v>18004.273000000001</c:v>
                </c:pt>
                <c:pt idx="29">
                  <c:v>17856.927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1-4B46-B724-1834A65B0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37312"/>
        <c:axId val="94902464"/>
      </c:areaChart>
      <c:catAx>
        <c:axId val="11783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 b="1"/>
            </a:pPr>
            <a:endParaRPr lang="en-US"/>
          </a:p>
        </c:txPr>
        <c:crossAx val="94902464"/>
        <c:crosses val="autoZero"/>
        <c:auto val="1"/>
        <c:lblAlgn val="ctr"/>
        <c:lblOffset val="100"/>
        <c:noMultiLvlLbl val="0"/>
      </c:catAx>
      <c:valAx>
        <c:axId val="94902464"/>
        <c:scaling>
          <c:orientation val="minMax"/>
          <c:max val="16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117837312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 dirty="0"/>
              <a:t>Укупно</a:t>
            </a:r>
            <a:endParaRPr lang="en-US" dirty="0"/>
          </a:p>
        </c:rich>
      </c:tx>
      <c:layout>
        <c:manualLayout>
          <c:xMode val="edge"/>
          <c:yMode val="edge"/>
          <c:x val="0.443614876767928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164543770263985E-2"/>
          <c:y val="9.6079724409448716E-2"/>
          <c:w val="0.90782615408368073"/>
          <c:h val="0.63033497375328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активност'!$V$47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'ПД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'ПД активност'!$W$47:$Y$47</c:f>
              <c:numCache>
                <c:formatCode>0</c:formatCode>
                <c:ptCount val="3"/>
                <c:pt idx="0">
                  <c:v>621417.30700000003</c:v>
                </c:pt>
                <c:pt idx="1">
                  <c:v>907450.80900000001</c:v>
                </c:pt>
                <c:pt idx="2">
                  <c:v>1141671.08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C-4121-BB95-177FCFC530C2}"/>
            </c:ext>
          </c:extLst>
        </c:ser>
        <c:ser>
          <c:idx val="1"/>
          <c:order val="1"/>
          <c:tx>
            <c:strRef>
              <c:f>'ПД активност'!$V$48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strRef>
              <c:f>'ПД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'ПД активност'!$W$48:$Y$48</c:f>
              <c:numCache>
                <c:formatCode>0</c:formatCode>
                <c:ptCount val="3"/>
                <c:pt idx="0">
                  <c:v>-36726.105000000003</c:v>
                </c:pt>
                <c:pt idx="1">
                  <c:v>-64838.934999999998</c:v>
                </c:pt>
                <c:pt idx="2">
                  <c:v>-46661.466999999997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C-4121-BB95-177FCFC530C2}"/>
            </c:ext>
          </c:extLst>
        </c:ser>
        <c:ser>
          <c:idx val="2"/>
          <c:order val="2"/>
          <c:tx>
            <c:strRef>
              <c:f>'ПД активност'!$V$49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'ПД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'ПД активност'!$W$49:$Y$49</c:f>
              <c:numCache>
                <c:formatCode>0</c:formatCode>
                <c:ptCount val="3"/>
                <c:pt idx="0">
                  <c:v>-76964.236000000004</c:v>
                </c:pt>
                <c:pt idx="1">
                  <c:v>-9050.3269999999993</c:v>
                </c:pt>
                <c:pt idx="2">
                  <c:v>-44138.385999999999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C-4121-BB95-177FCFC53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9155712"/>
        <c:axId val="199157632"/>
      </c:barChart>
      <c:lineChart>
        <c:grouping val="standard"/>
        <c:varyColors val="0"/>
        <c:ser>
          <c:idx val="3"/>
          <c:order val="3"/>
          <c:tx>
            <c:strRef>
              <c:f>'ПД активност'!$V$50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>
                <a:solidFill>
                  <a:srgbClr val="6AD137"/>
                </a:solidFill>
              </a:ln>
            </c:spPr>
          </c:marker>
          <c:cat>
            <c:strRef>
              <c:f>'ПД активност'!$W$45:$Y$46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'ПД активност'!$W$50:$Y$50</c:f>
              <c:numCache>
                <c:formatCode>0</c:formatCode>
                <c:ptCount val="3"/>
                <c:pt idx="0">
                  <c:v>379202.89</c:v>
                </c:pt>
                <c:pt idx="1">
                  <c:v>683975.74399999995</c:v>
                </c:pt>
                <c:pt idx="2">
                  <c:v>864189.51800000004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FC-4121-BB95-177FCFC53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55712"/>
        <c:axId val="199157632"/>
      </c:lineChart>
      <c:catAx>
        <c:axId val="19915571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9157632"/>
        <c:crosses val="autoZero"/>
        <c:auto val="1"/>
        <c:lblAlgn val="ctr"/>
        <c:lblOffset val="800"/>
        <c:noMultiLvlLbl val="0"/>
      </c:catAx>
      <c:valAx>
        <c:axId val="199157632"/>
        <c:scaling>
          <c:orientation val="minMax"/>
          <c:max val="12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155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64543770263985E-2"/>
          <c:y val="9.6079724409448716E-2"/>
          <c:w val="0.90782615408368073"/>
          <c:h val="0.63033497375328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активност'!$AJ$19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Трговина на велико и мало ...</c:v>
                  </c:pt>
                  <c:pt idx="3">
                    <c:v>Прерађивачка индустрија</c:v>
                  </c:pt>
                  <c:pt idx="6">
                    <c:v>Рударство</c:v>
                  </c:pt>
                  <c:pt idx="9">
                    <c:v>Грађевинарство</c:v>
                  </c:pt>
                  <c:pt idx="12">
                    <c:v>Снабдевање ел. енергијом, гасом, паром...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'ПД активност'!$AK$19:$BB$19</c:f>
              <c:numCache>
                <c:formatCode>0</c:formatCode>
                <c:ptCount val="18"/>
                <c:pt idx="0">
                  <c:v>171427.26699999999</c:v>
                </c:pt>
                <c:pt idx="1">
                  <c:v>224202.231</c:v>
                </c:pt>
                <c:pt idx="2">
                  <c:v>274071.33299999998</c:v>
                </c:pt>
                <c:pt idx="3">
                  <c:v>189315.34599999999</c:v>
                </c:pt>
                <c:pt idx="4">
                  <c:v>258079.022</c:v>
                </c:pt>
                <c:pt idx="5">
                  <c:v>273815.42099999997</c:v>
                </c:pt>
                <c:pt idx="6">
                  <c:v>-1852.7660000000001</c:v>
                </c:pt>
                <c:pt idx="7">
                  <c:v>105597.77800000001</c:v>
                </c:pt>
                <c:pt idx="8">
                  <c:v>230520.91699999999</c:v>
                </c:pt>
                <c:pt idx="9">
                  <c:v>87264.978000000003</c:v>
                </c:pt>
                <c:pt idx="10">
                  <c:v>84989.255000000005</c:v>
                </c:pt>
                <c:pt idx="11">
                  <c:v>103013.481</c:v>
                </c:pt>
                <c:pt idx="12">
                  <c:v>41113.398000000001</c:v>
                </c:pt>
                <c:pt idx="13">
                  <c:v>10095.531000000001</c:v>
                </c:pt>
                <c:pt idx="14">
                  <c:v>-18073.449000000001</c:v>
                </c:pt>
                <c:pt idx="15">
                  <c:v>134149.084</c:v>
                </c:pt>
                <c:pt idx="16">
                  <c:v>224486.992</c:v>
                </c:pt>
                <c:pt idx="17">
                  <c:v>278323.37699999998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D-41EE-AAEC-E5A1F9C048ED}"/>
            </c:ext>
          </c:extLst>
        </c:ser>
        <c:ser>
          <c:idx val="1"/>
          <c:order val="1"/>
          <c:tx>
            <c:strRef>
              <c:f>'ПД активност'!$AJ$20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multiLvlStrRef>
              <c:f>'ПД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Трговина на велико и мало ...</c:v>
                  </c:pt>
                  <c:pt idx="3">
                    <c:v>Прерађивачка индустрија</c:v>
                  </c:pt>
                  <c:pt idx="6">
                    <c:v>Рударство</c:v>
                  </c:pt>
                  <c:pt idx="9">
                    <c:v>Грађевинарство</c:v>
                  </c:pt>
                  <c:pt idx="12">
                    <c:v>Снабдевање ел. енергијом, гасом, паром...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'ПД активност'!$AK$20:$BB$20</c:f>
              <c:numCache>
                <c:formatCode>0</c:formatCode>
                <c:ptCount val="18"/>
                <c:pt idx="0">
                  <c:v>-5741.8779999999997</c:v>
                </c:pt>
                <c:pt idx="1">
                  <c:v>-6735.4</c:v>
                </c:pt>
                <c:pt idx="2">
                  <c:v>-894.06100000000004</c:v>
                </c:pt>
                <c:pt idx="3">
                  <c:v>-14523.691999999999</c:v>
                </c:pt>
                <c:pt idx="4">
                  <c:v>-21881.877</c:v>
                </c:pt>
                <c:pt idx="5">
                  <c:v>-18350.288</c:v>
                </c:pt>
                <c:pt idx="6">
                  <c:v>2660</c:v>
                </c:pt>
                <c:pt idx="7">
                  <c:v>-13007.803</c:v>
                </c:pt>
                <c:pt idx="8">
                  <c:v>-15481.976000000001</c:v>
                </c:pt>
                <c:pt idx="9">
                  <c:v>-10399.022999999999</c:v>
                </c:pt>
                <c:pt idx="10">
                  <c:v>-11156.455</c:v>
                </c:pt>
                <c:pt idx="11">
                  <c:v>-5062.3469999999998</c:v>
                </c:pt>
                <c:pt idx="12">
                  <c:v>5994.0569999999998</c:v>
                </c:pt>
                <c:pt idx="13">
                  <c:v>-5838.1139999999996</c:v>
                </c:pt>
                <c:pt idx="14">
                  <c:v>-4360.9679999999998</c:v>
                </c:pt>
                <c:pt idx="15">
                  <c:v>-14715.569</c:v>
                </c:pt>
                <c:pt idx="16">
                  <c:v>-6219.2860000000001</c:v>
                </c:pt>
                <c:pt idx="17">
                  <c:v>-2511.8270000000002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3D-41EE-AAEC-E5A1F9C048ED}"/>
            </c:ext>
          </c:extLst>
        </c:ser>
        <c:ser>
          <c:idx val="2"/>
          <c:order val="2"/>
          <c:tx>
            <c:strRef>
              <c:f>'ПД активност'!$AJ$21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'ПД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Трговина на велико и мало ...</c:v>
                  </c:pt>
                  <c:pt idx="3">
                    <c:v>Прерађивачка индустрија</c:v>
                  </c:pt>
                  <c:pt idx="6">
                    <c:v>Рударство</c:v>
                  </c:pt>
                  <c:pt idx="9">
                    <c:v>Грађевинарство</c:v>
                  </c:pt>
                  <c:pt idx="12">
                    <c:v>Снабдевање ел. енергијом, гасом, паром...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'ПД активност'!$AK$21:$BB$21</c:f>
              <c:numCache>
                <c:formatCode>0</c:formatCode>
                <c:ptCount val="18"/>
                <c:pt idx="0">
                  <c:v>-11783.212</c:v>
                </c:pt>
                <c:pt idx="1">
                  <c:v>-13420.262000000001</c:v>
                </c:pt>
                <c:pt idx="2">
                  <c:v>-15009.37</c:v>
                </c:pt>
                <c:pt idx="3">
                  <c:v>-9364.1209999999992</c:v>
                </c:pt>
                <c:pt idx="4">
                  <c:v>6663.7960000000003</c:v>
                </c:pt>
                <c:pt idx="5">
                  <c:v>-18292.449000000001</c:v>
                </c:pt>
                <c:pt idx="6">
                  <c:v>-4070.4389999999999</c:v>
                </c:pt>
                <c:pt idx="7">
                  <c:v>-3771.37</c:v>
                </c:pt>
                <c:pt idx="8">
                  <c:v>4542.2460000000001</c:v>
                </c:pt>
                <c:pt idx="9">
                  <c:v>-4502.0780000000004</c:v>
                </c:pt>
                <c:pt idx="10">
                  <c:v>2609.9319999999998</c:v>
                </c:pt>
                <c:pt idx="11">
                  <c:v>5239.0810000000001</c:v>
                </c:pt>
                <c:pt idx="12">
                  <c:v>-22497.928</c:v>
                </c:pt>
                <c:pt idx="13">
                  <c:v>-7715.2820000000002</c:v>
                </c:pt>
                <c:pt idx="14">
                  <c:v>-16723.062999999998</c:v>
                </c:pt>
                <c:pt idx="15">
                  <c:v>-24746.457999999999</c:v>
                </c:pt>
                <c:pt idx="16">
                  <c:v>6582.8590000000004</c:v>
                </c:pt>
                <c:pt idx="17">
                  <c:v>-3894.8310000000001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3D-41EE-AAEC-E5A1F9C04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369664"/>
        <c:axId val="198371200"/>
      </c:barChart>
      <c:lineChart>
        <c:grouping val="standard"/>
        <c:varyColors val="0"/>
        <c:ser>
          <c:idx val="3"/>
          <c:order val="3"/>
          <c:tx>
            <c:strRef>
              <c:f>'ПД активност'!$AJ$22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1C3D-41EE-AAEC-E5A1F9C048ED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6-1C3D-41EE-AAEC-E5A1F9C048ED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1C3D-41EE-AAEC-E5A1F9C048ED}"/>
              </c:ext>
            </c:extLst>
          </c:dPt>
          <c:dPt>
            <c:idx val="12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A-1C3D-41EE-AAEC-E5A1F9C048ED}"/>
              </c:ext>
            </c:extLst>
          </c:dPt>
          <c:dPt>
            <c:idx val="15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C-1C3D-41EE-AAEC-E5A1F9C048ED}"/>
              </c:ext>
            </c:extLst>
          </c:dPt>
          <c:cat>
            <c:multiLvlStrRef>
              <c:f>'ПД активност'!$AK$17:$BB$18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Трговина на велико и мало ...</c:v>
                  </c:pt>
                  <c:pt idx="3">
                    <c:v>Прерађивачка индустрија</c:v>
                  </c:pt>
                  <c:pt idx="6">
                    <c:v>Рударство</c:v>
                  </c:pt>
                  <c:pt idx="9">
                    <c:v>Грађевинарство</c:v>
                  </c:pt>
                  <c:pt idx="12">
                    <c:v>Снабдевање ел. енергијом, гасом, паром...</c:v>
                  </c:pt>
                  <c:pt idx="15">
                    <c:v>Остали сектори</c:v>
                  </c:pt>
                </c:lvl>
              </c:multiLvlStrCache>
            </c:multiLvlStrRef>
          </c:cat>
          <c:val>
            <c:numRef>
              <c:f>'ПД активност'!$AK$22:$BB$22</c:f>
              <c:numCache>
                <c:formatCode>0</c:formatCode>
                <c:ptCount val="18"/>
                <c:pt idx="0">
                  <c:v>121458.427</c:v>
                </c:pt>
                <c:pt idx="1">
                  <c:v>170019.851</c:v>
                </c:pt>
                <c:pt idx="2">
                  <c:v>214917.22</c:v>
                </c:pt>
                <c:pt idx="3">
                  <c:v>123604.16800000001</c:v>
                </c:pt>
                <c:pt idx="4">
                  <c:v>208207.21299999999</c:v>
                </c:pt>
                <c:pt idx="5">
                  <c:v>197205.29</c:v>
                </c:pt>
                <c:pt idx="6">
                  <c:v>-3491.2289999999998</c:v>
                </c:pt>
                <c:pt idx="7">
                  <c:v>79753.680999999997</c:v>
                </c:pt>
                <c:pt idx="8">
                  <c:v>196775.18599999999</c:v>
                </c:pt>
                <c:pt idx="9">
                  <c:v>55900.811999999998</c:v>
                </c:pt>
                <c:pt idx="10">
                  <c:v>56099.016000000003</c:v>
                </c:pt>
                <c:pt idx="11">
                  <c:v>80764.767999999996</c:v>
                </c:pt>
                <c:pt idx="12">
                  <c:v>17526.793000000001</c:v>
                </c:pt>
                <c:pt idx="13">
                  <c:v>-6352.5529999999999</c:v>
                </c:pt>
                <c:pt idx="14">
                  <c:v>-42644.940999999999</c:v>
                </c:pt>
                <c:pt idx="15">
                  <c:v>64203.919000000002</c:v>
                </c:pt>
                <c:pt idx="16">
                  <c:v>176248.53599999999</c:v>
                </c:pt>
                <c:pt idx="17">
                  <c:v>217171.995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C3D-41EE-AAEC-E5A1F9C04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369664"/>
        <c:axId val="198371200"/>
      </c:lineChart>
      <c:catAx>
        <c:axId val="19836966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8371200"/>
        <c:crosses val="autoZero"/>
        <c:auto val="1"/>
        <c:lblAlgn val="ctr"/>
        <c:lblOffset val="800"/>
        <c:noMultiLvlLbl val="0"/>
      </c:catAx>
      <c:valAx>
        <c:axId val="19837120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369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/>
              <a:t>Према величини</a:t>
            </a:r>
            <a:endParaRPr lang="en-US"/>
          </a:p>
        </c:rich>
      </c:tx>
      <c:layout>
        <c:manualLayout>
          <c:xMode val="edge"/>
          <c:yMode val="edge"/>
          <c:x val="0.3891634186118846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164543770263985E-2"/>
          <c:y val="0.11640415284654618"/>
          <c:w val="0.90782615408368073"/>
          <c:h val="0.60922401978631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активност'!$AE$7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'ПД активност'!$AF$7:$AQ$7</c:f>
              <c:numCache>
                <c:formatCode>0</c:formatCode>
                <c:ptCount val="12"/>
                <c:pt idx="0">
                  <c:v>239873.144</c:v>
                </c:pt>
                <c:pt idx="1">
                  <c:v>369704.86</c:v>
                </c:pt>
                <c:pt idx="2">
                  <c:v>580461.90399999998</c:v>
                </c:pt>
                <c:pt idx="3">
                  <c:v>182475.77</c:v>
                </c:pt>
                <c:pt idx="4">
                  <c:v>277867.27299999999</c:v>
                </c:pt>
                <c:pt idx="5">
                  <c:v>252532.633</c:v>
                </c:pt>
                <c:pt idx="6">
                  <c:v>171373.39199999999</c:v>
                </c:pt>
                <c:pt idx="7">
                  <c:v>215274.84</c:v>
                </c:pt>
                <c:pt idx="8">
                  <c:v>254306.821</c:v>
                </c:pt>
                <c:pt idx="9">
                  <c:v>27695.001</c:v>
                </c:pt>
                <c:pt idx="10">
                  <c:v>44603.836000000003</c:v>
                </c:pt>
                <c:pt idx="11">
                  <c:v>54369.722000000002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44F-BAE5-1E7271E7E32E}"/>
            </c:ext>
          </c:extLst>
        </c:ser>
        <c:ser>
          <c:idx val="1"/>
          <c:order val="1"/>
          <c:tx>
            <c:strRef>
              <c:f>'ПД активност'!$AE$8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multiLvlStrRef>
              <c:f>'ПД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'ПД активност'!$AF$8:$AQ$8</c:f>
              <c:numCache>
                <c:formatCode>0</c:formatCode>
                <c:ptCount val="12"/>
                <c:pt idx="0">
                  <c:v>-9014.0949999999993</c:v>
                </c:pt>
                <c:pt idx="1">
                  <c:v>-28472.396000000001</c:v>
                </c:pt>
                <c:pt idx="2">
                  <c:v>-32785.152999999998</c:v>
                </c:pt>
                <c:pt idx="3">
                  <c:v>-9310.3469999999998</c:v>
                </c:pt>
                <c:pt idx="4">
                  <c:v>-15085.457</c:v>
                </c:pt>
                <c:pt idx="5">
                  <c:v>-6101.7</c:v>
                </c:pt>
                <c:pt idx="6">
                  <c:v>-15015.678</c:v>
                </c:pt>
                <c:pt idx="7">
                  <c:v>-14444.696</c:v>
                </c:pt>
                <c:pt idx="8">
                  <c:v>-17323.081999999999</c:v>
                </c:pt>
                <c:pt idx="9">
                  <c:v>-3385.9850000000001</c:v>
                </c:pt>
                <c:pt idx="10">
                  <c:v>-6836.3860000000004</c:v>
                </c:pt>
                <c:pt idx="11">
                  <c:v>9548.4680000000008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E-444F-BAE5-1E7271E7E32E}"/>
            </c:ext>
          </c:extLst>
        </c:ser>
        <c:ser>
          <c:idx val="2"/>
          <c:order val="2"/>
          <c:tx>
            <c:strRef>
              <c:f>'ПД активност'!$AE$9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'ПД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'ПД активност'!$AF$9:$AQ$9</c:f>
              <c:numCache>
                <c:formatCode>0</c:formatCode>
                <c:ptCount val="12"/>
                <c:pt idx="0">
                  <c:v>-43718.031999999999</c:v>
                </c:pt>
                <c:pt idx="1">
                  <c:v>-16797.939999999999</c:v>
                </c:pt>
                <c:pt idx="2">
                  <c:v>-10989.271000000001</c:v>
                </c:pt>
                <c:pt idx="3">
                  <c:v>-15501.31</c:v>
                </c:pt>
                <c:pt idx="4">
                  <c:v>12196.463</c:v>
                </c:pt>
                <c:pt idx="5">
                  <c:v>-8494.5120000000006</c:v>
                </c:pt>
                <c:pt idx="6">
                  <c:v>-5969.3140000000003</c:v>
                </c:pt>
                <c:pt idx="7">
                  <c:v>-1641.6510000000001</c:v>
                </c:pt>
                <c:pt idx="8">
                  <c:v>-25024.296999999999</c:v>
                </c:pt>
                <c:pt idx="9">
                  <c:v>-11775.58</c:v>
                </c:pt>
                <c:pt idx="10">
                  <c:v>-2807.1990000000001</c:v>
                </c:pt>
                <c:pt idx="11">
                  <c:v>369.69400000000002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E-444F-BAE5-1E7271E7E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8089344"/>
        <c:axId val="198099328"/>
      </c:barChart>
      <c:lineChart>
        <c:grouping val="standard"/>
        <c:varyColors val="0"/>
        <c:ser>
          <c:idx val="3"/>
          <c:order val="3"/>
          <c:tx>
            <c:strRef>
              <c:f>'ПД активност'!$AE$10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5FE-444F-BAE5-1E7271E7E32E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6-A5FE-444F-BAE5-1E7271E7E32E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A5FE-444F-BAE5-1E7271E7E32E}"/>
              </c:ext>
            </c:extLst>
          </c:dPt>
          <c:cat>
            <c:multiLvlStrRef>
              <c:f>'ПД активност'!$AF$5:$AQ$6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Велика</c:v>
                  </c:pt>
                  <c:pt idx="3">
                    <c:v>Средња</c:v>
                  </c:pt>
                  <c:pt idx="6">
                    <c:v>Мала</c:v>
                  </c:pt>
                  <c:pt idx="9">
                    <c:v>Микро</c:v>
                  </c:pt>
                </c:lvl>
              </c:multiLvlStrCache>
            </c:multiLvlStrRef>
          </c:cat>
          <c:val>
            <c:numRef>
              <c:f>'ПД активност'!$AF$10:$AQ$10</c:f>
              <c:numCache>
                <c:formatCode>0</c:formatCode>
                <c:ptCount val="12"/>
                <c:pt idx="0">
                  <c:v>152715.21100000001</c:v>
                </c:pt>
                <c:pt idx="1">
                  <c:v>274330.49699999997</c:v>
                </c:pt>
                <c:pt idx="2">
                  <c:v>455791.27</c:v>
                </c:pt>
                <c:pt idx="3">
                  <c:v>127841.557</c:v>
                </c:pt>
                <c:pt idx="4">
                  <c:v>233888.96400000001</c:v>
                </c:pt>
                <c:pt idx="5">
                  <c:v>196731.29300000001</c:v>
                </c:pt>
                <c:pt idx="6">
                  <c:v>121372.334</c:v>
                </c:pt>
                <c:pt idx="7">
                  <c:v>160670.913</c:v>
                </c:pt>
                <c:pt idx="8">
                  <c:v>168824.39600000001</c:v>
                </c:pt>
                <c:pt idx="9">
                  <c:v>-22726.212</c:v>
                </c:pt>
                <c:pt idx="10">
                  <c:v>15085.37</c:v>
                </c:pt>
                <c:pt idx="11">
                  <c:v>42842.559000000001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5FE-444F-BAE5-1E7271E7E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089344"/>
        <c:axId val="198099328"/>
      </c:lineChart>
      <c:catAx>
        <c:axId val="1980893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8099328"/>
        <c:crosses val="autoZero"/>
        <c:auto val="1"/>
        <c:lblAlgn val="ctr"/>
        <c:lblOffset val="800"/>
        <c:noMultiLvlLbl val="0"/>
      </c:catAx>
      <c:valAx>
        <c:axId val="198099328"/>
        <c:scaling>
          <c:orientation val="minMax"/>
          <c:max val="600000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8089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sr-Cyrl-RS"/>
              <a:t>Према регионима</a:t>
            </a:r>
            <a:endParaRPr lang="en-US"/>
          </a:p>
        </c:rich>
      </c:tx>
      <c:layout>
        <c:manualLayout>
          <c:xMode val="edge"/>
          <c:yMode val="edge"/>
          <c:x val="0.39180428574010606"/>
          <c:y val="5.12816889038740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154958158104196E-2"/>
          <c:y val="0.12218081767115978"/>
          <c:w val="0.90782615408368073"/>
          <c:h val="0.56741600071013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'ПД активност'!$AG$32</c:f>
              <c:strCache>
                <c:ptCount val="1"/>
                <c:pt idx="0">
                  <c:v>Пословни резулат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'ПД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активност'!$AH$32:$AV$32</c:f>
              <c:numCache>
                <c:formatCode>0</c:formatCode>
                <c:ptCount val="15"/>
                <c:pt idx="0">
                  <c:v>309329.44799999997</c:v>
                </c:pt>
                <c:pt idx="1">
                  <c:v>404196.42300000001</c:v>
                </c:pt>
                <c:pt idx="2">
                  <c:v>434405.59499999997</c:v>
                </c:pt>
                <c:pt idx="3">
                  <c:v>158613.383</c:v>
                </c:pt>
                <c:pt idx="4">
                  <c:v>242521.30799999999</c:v>
                </c:pt>
                <c:pt idx="5">
                  <c:v>369952.90500000003</c:v>
                </c:pt>
                <c:pt idx="6">
                  <c:v>84501.986000000004</c:v>
                </c:pt>
                <c:pt idx="7">
                  <c:v>107582.106</c:v>
                </c:pt>
                <c:pt idx="8">
                  <c:v>131930.58199999999</c:v>
                </c:pt>
                <c:pt idx="9">
                  <c:v>68481.462</c:v>
                </c:pt>
                <c:pt idx="10">
                  <c:v>153599.166</c:v>
                </c:pt>
                <c:pt idx="11">
                  <c:v>205665.51300000001</c:v>
                </c:pt>
                <c:pt idx="12">
                  <c:v>491.02800000000002</c:v>
                </c:pt>
                <c:pt idx="13">
                  <c:v>-448.19400000000002</c:v>
                </c:pt>
                <c:pt idx="14">
                  <c:v>-283.51499999999999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1-4688-B791-391688B040E7}"/>
            </c:ext>
          </c:extLst>
        </c:ser>
        <c:ser>
          <c:idx val="1"/>
          <c:order val="1"/>
          <c:tx>
            <c:strRef>
              <c:f>'ПД активност'!$AG$33</c:f>
              <c:strCache>
                <c:ptCount val="1"/>
                <c:pt idx="0">
                  <c:v>Финансијски резултат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cat>
            <c:multiLvlStrRef>
              <c:f>'ПД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активност'!$AH$33:$AV$33</c:f>
              <c:numCache>
                <c:formatCode>0</c:formatCode>
                <c:ptCount val="15"/>
                <c:pt idx="0">
                  <c:v>-17509.263999999999</c:v>
                </c:pt>
                <c:pt idx="1">
                  <c:v>-24892.508000000002</c:v>
                </c:pt>
                <c:pt idx="2">
                  <c:v>-9058.9770000000008</c:v>
                </c:pt>
                <c:pt idx="3">
                  <c:v>-13172.171</c:v>
                </c:pt>
                <c:pt idx="4">
                  <c:v>-15657.271000000001</c:v>
                </c:pt>
                <c:pt idx="5">
                  <c:v>-17408.77</c:v>
                </c:pt>
                <c:pt idx="6">
                  <c:v>-7196.0129999999999</c:v>
                </c:pt>
                <c:pt idx="7">
                  <c:v>-6430.4070000000002</c:v>
                </c:pt>
                <c:pt idx="8">
                  <c:v>-1099.0229999999999</c:v>
                </c:pt>
                <c:pt idx="9">
                  <c:v>1207.9269999999999</c:v>
                </c:pt>
                <c:pt idx="10">
                  <c:v>-15525.398999999999</c:v>
                </c:pt>
                <c:pt idx="11">
                  <c:v>-17065.498</c:v>
                </c:pt>
                <c:pt idx="12">
                  <c:v>-56.584000000000003</c:v>
                </c:pt>
                <c:pt idx="13">
                  <c:v>-2333.35</c:v>
                </c:pt>
                <c:pt idx="14">
                  <c:v>-2029.1990000000001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91-4688-B791-391688B040E7}"/>
            </c:ext>
          </c:extLst>
        </c:ser>
        <c:ser>
          <c:idx val="2"/>
          <c:order val="2"/>
          <c:tx>
            <c:strRef>
              <c:f>'ПД активност'!$AG$34</c:f>
              <c:strCache>
                <c:ptCount val="1"/>
                <c:pt idx="0">
                  <c:v>Остали резултат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multiLvlStrRef>
              <c:f>'ПД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активност'!$AH$34:$AV$34</c:f>
              <c:numCache>
                <c:formatCode>0</c:formatCode>
                <c:ptCount val="15"/>
                <c:pt idx="0">
                  <c:v>-40063.11</c:v>
                </c:pt>
                <c:pt idx="1">
                  <c:v>-1726.3630000000001</c:v>
                </c:pt>
                <c:pt idx="2">
                  <c:v>-42688.557999999997</c:v>
                </c:pt>
                <c:pt idx="3">
                  <c:v>-20870.931</c:v>
                </c:pt>
                <c:pt idx="4">
                  <c:v>-3756.9630000000002</c:v>
                </c:pt>
                <c:pt idx="5">
                  <c:v>-6815.01</c:v>
                </c:pt>
                <c:pt idx="6">
                  <c:v>-7946.0230000000001</c:v>
                </c:pt>
                <c:pt idx="7">
                  <c:v>-1144.9059999999999</c:v>
                </c:pt>
                <c:pt idx="8">
                  <c:v>2287.7370000000001</c:v>
                </c:pt>
                <c:pt idx="9">
                  <c:v>-8055.2070000000003</c:v>
                </c:pt>
                <c:pt idx="10">
                  <c:v>-2751.31</c:v>
                </c:pt>
                <c:pt idx="11">
                  <c:v>2873.886</c:v>
                </c:pt>
                <c:pt idx="12">
                  <c:v>-28.965</c:v>
                </c:pt>
                <c:pt idx="13">
                  <c:v>329.21499999999997</c:v>
                </c:pt>
                <c:pt idx="14">
                  <c:v>203.559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91-4688-B791-391688B04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9106944"/>
        <c:axId val="199108480"/>
      </c:barChart>
      <c:lineChart>
        <c:grouping val="standard"/>
        <c:varyColors val="0"/>
        <c:ser>
          <c:idx val="3"/>
          <c:order val="3"/>
          <c:tx>
            <c:strRef>
              <c:f>'ПД активност'!$AG$35</c:f>
              <c:strCache>
                <c:ptCount val="1"/>
                <c:pt idx="0">
                  <c:v>Нето резултат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triangl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dPt>
            <c:idx val="3"/>
            <c:marker>
              <c:spPr>
                <a:solidFill>
                  <a:srgbClr val="6AD137"/>
                </a:solidFill>
                <a:ln w="12700">
                  <a:noFill/>
                </a:ln>
                <a:effectLst>
                  <a:glow>
                    <a:srgbClr val="4F81BD">
                      <a:alpha val="40000"/>
                    </a:srgbClr>
                  </a:glow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c:spPr>
            </c:marker>
            <c:bubble3D val="0"/>
            <c:spPr>
              <a:ln w="12700">
                <a:noFill/>
              </a:ln>
              <a:effectLst>
                <a:glow>
                  <a:srgbClr val="4F81BD">
                    <a:alpha val="40000"/>
                  </a:srgbClr>
                </a:glow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591-4688-B791-391688B040E7}"/>
              </c:ext>
            </c:extLst>
          </c:dPt>
          <c:dPt>
            <c:idx val="6"/>
            <c:marker>
              <c:spPr>
                <a:solidFill>
                  <a:srgbClr val="6AD137"/>
                </a:solidFill>
                <a:ln w="12700">
                  <a:noFill/>
                </a:ln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c:spPr>
            </c:marker>
            <c:bubble3D val="0"/>
            <c:spPr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591-4688-B791-391688B040E7}"/>
              </c:ext>
            </c:extLst>
          </c:dPt>
          <c:dPt>
            <c:idx val="9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8-2591-4688-B791-391688B040E7}"/>
              </c:ext>
            </c:extLst>
          </c:dPt>
          <c:dPt>
            <c:idx val="12"/>
            <c:marker>
              <c:spPr>
                <a:solidFill>
                  <a:srgbClr val="6AD137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A-2591-4688-B791-391688B040E7}"/>
              </c:ext>
            </c:extLst>
          </c:dPt>
          <c:cat>
            <c:multiLvlStrRef>
              <c:f>'ПД активност'!$AH$30:$AV$31</c:f>
              <c:multiLvlStrCache>
                <c:ptCount val="1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</c:lvl>
                <c:lvl>
                  <c:pt idx="0">
                    <c:v>Београдски регион</c:v>
                  </c:pt>
                  <c:pt idx="3">
                    <c:v>Регион Војводине</c:v>
                  </c:pt>
                  <c:pt idx="6">
                    <c:v>Регион Шумадије и Западне Србије</c:v>
                  </c:pt>
                  <c:pt idx="9">
                    <c:v>Регион Јужне и Источне Србије</c:v>
                  </c:pt>
                  <c:pt idx="12">
                    <c:v>Регион Косово и Метохија</c:v>
                  </c:pt>
                </c:lvl>
              </c:multiLvlStrCache>
            </c:multiLvlStrRef>
          </c:cat>
          <c:val>
            <c:numRef>
              <c:f>'ПД активност'!$AH$35:$AV$35</c:f>
              <c:numCache>
                <c:formatCode>0</c:formatCode>
                <c:ptCount val="15"/>
                <c:pt idx="0">
                  <c:v>188674.97700000001</c:v>
                </c:pt>
                <c:pt idx="1">
                  <c:v>298429.64500000002</c:v>
                </c:pt>
                <c:pt idx="2">
                  <c:v>289230.99599999998</c:v>
                </c:pt>
                <c:pt idx="3">
                  <c:v>83561.569000000003</c:v>
                </c:pt>
                <c:pt idx="4">
                  <c:v>184678.693</c:v>
                </c:pt>
                <c:pt idx="5">
                  <c:v>289274.19</c:v>
                </c:pt>
                <c:pt idx="6">
                  <c:v>54671.050999999999</c:v>
                </c:pt>
                <c:pt idx="7">
                  <c:v>82141.312000000005</c:v>
                </c:pt>
                <c:pt idx="8">
                  <c:v>111271.595</c:v>
                </c:pt>
                <c:pt idx="9">
                  <c:v>51902.434000000001</c:v>
                </c:pt>
                <c:pt idx="10">
                  <c:v>121201.97900000001</c:v>
                </c:pt>
                <c:pt idx="11">
                  <c:v>176541.378</c:v>
                </c:pt>
                <c:pt idx="12">
                  <c:v>392.85899999999998</c:v>
                </c:pt>
                <c:pt idx="13">
                  <c:v>-2475.8850000000002</c:v>
                </c:pt>
                <c:pt idx="14">
                  <c:v>-2128.6410000000001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591-4688-B791-391688B04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06944"/>
        <c:axId val="199108480"/>
      </c:lineChart>
      <c:catAx>
        <c:axId val="1991069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700" b="0"/>
            </a:pPr>
            <a:endParaRPr lang="en-US"/>
          </a:p>
        </c:txPr>
        <c:crossAx val="199108480"/>
        <c:crosses val="autoZero"/>
        <c:auto val="1"/>
        <c:lblAlgn val="ctr"/>
        <c:lblOffset val="800"/>
        <c:noMultiLvlLbl val="0"/>
      </c:catAx>
      <c:valAx>
        <c:axId val="19910848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199106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sr-Cyrl-RS" dirty="0"/>
              <a:t>Укупно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37758870133055E-2"/>
          <c:y val="0.18813746738844148"/>
          <c:w val="0.94723494412241949"/>
          <c:h val="0.69781185666569667"/>
        </c:manualLayout>
      </c:layout>
      <c:lineChart>
        <c:grouping val="standard"/>
        <c:varyColors val="0"/>
        <c:ser>
          <c:idx val="0"/>
          <c:order val="0"/>
          <c:tx>
            <c:strRef>
              <c:f>'Стопе приноса ПД'!$M$4</c:f>
              <c:strCache>
                <c:ptCount val="1"/>
                <c:pt idx="0">
                  <c:v>Стопа приноса на сопствени капитал (после опорезивања)</c:v>
                </c:pt>
              </c:strCache>
            </c:strRef>
          </c:tx>
          <c:spPr>
            <a:ln w="12700"/>
          </c:spPr>
          <c:marker>
            <c:symbol val="triangle"/>
            <c:size val="4"/>
            <c:spPr>
              <a:solidFill>
                <a:schemeClr val="accent1">
                  <a:lumMod val="75000"/>
                </a:schemeClr>
              </a:solidFill>
              <a:ln w="12700"/>
            </c:spPr>
          </c:marker>
          <c:cat>
            <c:numRef>
              <c:f>'Стопе приноса ПД'!$N$3:$P$3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'Стопе приноса ПД'!$N$4:$P$4</c:f>
              <c:numCache>
                <c:formatCode>0.0</c:formatCode>
                <c:ptCount val="3"/>
                <c:pt idx="0">
                  <c:v>6</c:v>
                </c:pt>
                <c:pt idx="1">
                  <c:v>9.9</c:v>
                </c:pt>
                <c:pt idx="2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AE-421A-AE06-47F082B8DC11}"/>
            </c:ext>
          </c:extLst>
        </c:ser>
        <c:ser>
          <c:idx val="1"/>
          <c:order val="1"/>
          <c:tx>
            <c:strRef>
              <c:f>'Стопе приноса ПД'!$M$5</c:f>
              <c:strCache>
                <c:ptCount val="1"/>
                <c:pt idx="0">
                  <c:v>Стопа приноса на укупна средства (после опорезивања)</c:v>
                </c:pt>
              </c:strCache>
            </c:strRef>
          </c:tx>
          <c:spPr>
            <a:ln w="12700">
              <a:solidFill>
                <a:srgbClr val="6AD137"/>
              </a:solidFill>
            </a:ln>
          </c:spPr>
          <c:marker>
            <c:symbol val="square"/>
            <c:size val="4"/>
            <c:spPr>
              <a:solidFill>
                <a:srgbClr val="6AD137"/>
              </a:solidFill>
              <a:ln w="12700">
                <a:solidFill>
                  <a:srgbClr val="6AD137"/>
                </a:solidFill>
              </a:ln>
            </c:spPr>
          </c:marker>
          <c:cat>
            <c:numRef>
              <c:f>'Стопе приноса ПД'!$N$3:$P$3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'Стопе приноса ПД'!$N$5:$P$5</c:f>
              <c:numCache>
                <c:formatCode>0.0</c:formatCode>
                <c:ptCount val="3"/>
                <c:pt idx="0">
                  <c:v>2.7</c:v>
                </c:pt>
                <c:pt idx="1">
                  <c:v>4.3</c:v>
                </c:pt>
                <c:pt idx="2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AE-421A-AE06-47F082B8D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58432"/>
        <c:axId val="92018880"/>
      </c:lineChart>
      <c:catAx>
        <c:axId val="918584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6350"/>
        </c:spPr>
        <c:txPr>
          <a:bodyPr/>
          <a:lstStyle/>
          <a:p>
            <a:pPr>
              <a:defRPr sz="600"/>
            </a:pPr>
            <a:endParaRPr lang="en-US"/>
          </a:p>
        </c:txPr>
        <c:crossAx val="92018880"/>
        <c:crosses val="autoZero"/>
        <c:auto val="1"/>
        <c:lblAlgn val="ctr"/>
        <c:lblOffset val="200"/>
        <c:noMultiLvlLbl val="0"/>
      </c:catAx>
      <c:valAx>
        <c:axId val="92018880"/>
        <c:scaling>
          <c:orientation val="minMax"/>
        </c:scaling>
        <c:delete val="0"/>
        <c:axPos val="l"/>
        <c:majorGridlines>
          <c:spPr>
            <a:ln w="6350">
              <a:prstDash val="sysDot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600"/>
            </a:pPr>
            <a:endParaRPr lang="en-US"/>
          </a:p>
        </c:txPr>
        <c:crossAx val="9185843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0.4399</cdr:x>
      <cdr:y>0.03205</cdr:y>
    </cdr:from>
    <cdr:to>
      <cdr:x>0.69823</cdr:x>
      <cdr:y>0.12296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00179" y="87923"/>
          <a:ext cx="1115864" cy="249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Укупно</a:t>
          </a:r>
          <a:endParaRPr lang="en-US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0.39378</cdr:x>
      <cdr:y>0.0406</cdr:y>
    </cdr:from>
    <cdr:to>
      <cdr:x>0.65211</cdr:x>
      <cdr:y>0.13151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7889" y="111369"/>
          <a:ext cx="1245060" cy="249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Према секторима</a:t>
          </a:r>
          <a:endParaRPr lang="en-US" sz="1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0.37083</cdr:x>
      <cdr:y>0.0373</cdr:y>
    </cdr:from>
    <cdr:to>
      <cdr:x>0.62916</cdr:x>
      <cdr:y>0.12821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01832" y="110834"/>
          <a:ext cx="1115864" cy="270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Према величини</a:t>
          </a:r>
          <a:endParaRPr lang="en-US" sz="1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0.37084</cdr:x>
      <cdr:y>0.03788</cdr:y>
    </cdr:from>
    <cdr:to>
      <cdr:x>0.62916</cdr:x>
      <cdr:y>0.12879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87295" y="103908"/>
          <a:ext cx="1245060" cy="249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Према регионима</a:t>
          </a:r>
          <a:endParaRPr lang="en-US" sz="1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0.42063</cdr:x>
      <cdr:y>0</cdr:y>
    </cdr:from>
    <cdr:to>
      <cdr:x>0.67896</cdr:x>
      <cdr:y>0.09091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84122" y="-1024354"/>
          <a:ext cx="1095721" cy="257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Укупно</a:t>
          </a:r>
          <a:endParaRPr lang="en-US" sz="1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0.37083</cdr:x>
      <cdr:y>0.03838</cdr:y>
    </cdr:from>
    <cdr:to>
      <cdr:x>0.62917</cdr:x>
      <cdr:y>0.12929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3261" y="105275"/>
          <a:ext cx="1318878" cy="249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Према секторима</a:t>
          </a:r>
          <a:endParaRPr lang="en-US" sz="10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0.37083</cdr:x>
      <cdr:y>0.02802</cdr:y>
    </cdr:from>
    <cdr:to>
      <cdr:x>0.62916</cdr:x>
      <cdr:y>0.11893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98093" y="76961"/>
          <a:ext cx="1113259" cy="249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Према величини</a:t>
          </a:r>
          <a:endParaRPr lang="en-US" sz="10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0.01014</cdr:x>
      <cdr:y>0.27273</cdr:y>
    </cdr:from>
    <cdr:to>
      <cdr:x>0.05932</cdr:x>
      <cdr:y>0.63636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39968" y="1134482"/>
          <a:ext cx="997510" cy="224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 запослених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0.93422</cdr:x>
      <cdr:y>0.29728</cdr:y>
    </cdr:from>
    <cdr:to>
      <cdr:x>0.9834</cdr:x>
      <cdr:y>0.69122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832095" y="1243677"/>
          <a:ext cx="1080656" cy="224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700" dirty="0"/>
            <a:t>Број привредних</a:t>
          </a:r>
          <a:r>
            <a:rPr lang="sr-Cyrl-RS" sz="700" baseline="0" dirty="0"/>
            <a:t> друштава</a:t>
          </a:r>
          <a:endParaRPr lang="en-US" sz="700" dirty="0"/>
        </a:p>
      </cdr:txBody>
    </cdr:sp>
  </cdr:relSizeAnchor>
  <cdr:relSizeAnchor xmlns:cdr="http://schemas.openxmlformats.org/drawingml/2006/chartDrawing">
    <cdr:from>
      <cdr:x>0.38746</cdr:x>
      <cdr:y>0.04033</cdr:y>
    </cdr:from>
    <cdr:to>
      <cdr:x>0.64579</cdr:x>
      <cdr:y>0.13124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78141" y="110625"/>
          <a:ext cx="1318878" cy="249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RS" sz="1000" b="1" dirty="0"/>
            <a:t>Према регионима</a:t>
          </a:r>
          <a:endParaRPr lang="en-US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4283" cy="4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25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9" y="4"/>
            <a:ext cx="2944283" cy="4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25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A005219-A300-48EB-9D83-EFADEE7EF31B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81088"/>
            <a:ext cx="2944283" cy="49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25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9" y="9481088"/>
            <a:ext cx="2944283" cy="49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25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71CDB0-F5A2-4EC1-B506-B60164B60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0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4283" cy="4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8" rIns="91736" bIns="458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9" y="4"/>
            <a:ext cx="2944283" cy="4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8" rIns="91736" bIns="458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99C3EAE-3C24-4BFC-B9A0-70D61290E52F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6125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420"/>
            <a:ext cx="5435600" cy="449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8" rIns="91736" bIns="45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81088"/>
            <a:ext cx="2944283" cy="49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8" rIns="91736" bIns="458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9" y="9481088"/>
            <a:ext cx="2944283" cy="49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6" tIns="45868" rIns="91736" bIns="458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98634F0-EAAD-457A-B98A-67CCC9789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34F0-EAAD-457A-B98A-67CCC97896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9F5E-36A8-4000-9C67-1C380CE94DE6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F63C-6F76-49A9-ADD8-147F75F12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DCF4-E87F-43CB-A35D-683E23354FE3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ACF9-D20C-4E7E-8691-697DB0CAB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9B9A-6969-4997-BF76-7A27BA9F0E55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9A18-1A04-47A7-9D2E-F9F40F3F6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2365-DCBC-414C-BA2A-91BEDD9429BC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8A73-EBEE-42F3-A9C1-9EAB01C1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D6BB-9599-41C2-9093-75BA19F193B7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A647-D404-4A8D-84F6-F84FE7BB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69CA-F48F-4D42-86DD-A0A4131AA52A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9E9C-CC6F-4647-B301-9F0CD1F89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CBAE-5C80-4F59-A123-376383ABD2CE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5931-FEFB-48CB-AC01-B50A4DFDA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BD71-82A4-4B4B-914F-9E106B235CD1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052C-A9E3-4C21-94B8-2ADEEF2C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9DAA-C9C7-424A-9A1D-F5F0218C2851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A0BB-7FC1-4DDD-8852-B5405C730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2225-77F0-4D01-9EEF-5BEDF3582A4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13A9-AD3E-4325-A06C-2958D718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0495-38DA-45FC-ADE4-0525D1CCC91F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AF6B-FCFA-4C0F-97ED-011540F85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362F99-3B5F-4A71-9C52-DE11C784041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C3661-FD52-42BE-BB84-3B66380F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.gov.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6019800"/>
            <a:ext cx="8001000" cy="457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sr-Cyrl-CS" sz="1800" dirty="0">
                <a:solidFill>
                  <a:srgbClr val="898989"/>
                </a:solidFill>
                <a:latin typeface="+mj-lt"/>
              </a:rPr>
              <a:t>Београд, </a:t>
            </a:r>
            <a:r>
              <a:rPr lang="sr-Latn-RS" sz="1800" dirty="0">
                <a:solidFill>
                  <a:srgbClr val="898989"/>
                </a:solidFill>
                <a:latin typeface="+mj-lt"/>
              </a:rPr>
              <a:t> </a:t>
            </a:r>
            <a:r>
              <a:rPr lang="sr-Cyrl-RS" sz="1800" dirty="0">
                <a:solidFill>
                  <a:srgbClr val="898989"/>
                </a:solidFill>
                <a:latin typeface="+mj-lt"/>
              </a:rPr>
              <a:t>јул</a:t>
            </a:r>
            <a:r>
              <a:rPr lang="sr-Cyrl-CS" sz="1800" dirty="0">
                <a:solidFill>
                  <a:srgbClr val="898989"/>
                </a:solidFill>
                <a:latin typeface="+mj-lt"/>
              </a:rPr>
              <a:t> 2023. године</a:t>
            </a:r>
            <a:endParaRPr lang="en-US" sz="1800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09600" y="59436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7700" y="2438400"/>
            <a:ext cx="7991475" cy="1470025"/>
          </a:xfrm>
        </p:spPr>
        <p:txBody>
          <a:bodyPr/>
          <a:lstStyle/>
          <a:p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ПОСЛОВАЊЕ ПРИВРЕДЕ У 20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22</a:t>
            </a:r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 ГОДИНИ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04825" y="6496050"/>
            <a:ext cx="7772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sr-Latn-RS" sz="900" b="1" dirty="0">
              <a:solidFill>
                <a:srgbClr val="4F81BD">
                  <a:lumMod val="75000"/>
                </a:srgbClr>
              </a:solidFill>
            </a:endParaRPr>
          </a:p>
          <a:p>
            <a:pPr algn="l" eaLnBrk="1" hangingPunct="1"/>
            <a:endParaRPr lang="en-US" sz="9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412" y="591979"/>
            <a:ext cx="83055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Привредна друштва - пословна имовина и извори финансирања</a:t>
            </a:r>
            <a:br>
              <a:rPr lang="sr-Cyrl-R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r-Cyrl-R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(подаци у милионима динара)</a:t>
            </a:r>
            <a:endParaRPr lang="en-US" sz="1000" dirty="0">
              <a:latin typeface="+mn-lt"/>
            </a:endParaRPr>
          </a:p>
        </p:txBody>
      </p:sp>
      <p:pic>
        <p:nvPicPr>
          <p:cNvPr id="11" name="Picture 10" descr="легенда ново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6553200"/>
            <a:ext cx="3124626" cy="2286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396330"/>
              </p:ext>
            </p:extLst>
          </p:nvPr>
        </p:nvGraphicFramePr>
        <p:xfrm>
          <a:off x="65467" y="1099030"/>
          <a:ext cx="4390137" cy="270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992274"/>
              </p:ext>
            </p:extLst>
          </p:nvPr>
        </p:nvGraphicFramePr>
        <p:xfrm>
          <a:off x="4534114" y="1069558"/>
          <a:ext cx="44934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134515"/>
              </p:ext>
            </p:extLst>
          </p:nvPr>
        </p:nvGraphicFramePr>
        <p:xfrm>
          <a:off x="65469" y="3759439"/>
          <a:ext cx="4390136" cy="270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625260"/>
              </p:ext>
            </p:extLst>
          </p:nvPr>
        </p:nvGraphicFramePr>
        <p:xfrm>
          <a:off x="4534114" y="3769926"/>
          <a:ext cx="44934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9346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916"/>
            <a:ext cx="8229600" cy="4924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Привредна друштва – солвентност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(подаци у милионима динара)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7" descr="L n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246" y="6616042"/>
            <a:ext cx="2743200" cy="1854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119845"/>
              </p:ext>
            </p:extLst>
          </p:nvPr>
        </p:nvGraphicFramePr>
        <p:xfrm>
          <a:off x="-66676" y="1089464"/>
          <a:ext cx="4181475" cy="272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65943"/>
              </p:ext>
            </p:extLst>
          </p:nvPr>
        </p:nvGraphicFramePr>
        <p:xfrm>
          <a:off x="3733800" y="1073197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43367"/>
              </p:ext>
            </p:extLst>
          </p:nvPr>
        </p:nvGraphicFramePr>
        <p:xfrm>
          <a:off x="-914400" y="4289678"/>
          <a:ext cx="9982200" cy="234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C44C53C-53AE-6F23-A9BC-485D53EB6358}"/>
              </a:ext>
            </a:extLst>
          </p:cNvPr>
          <p:cNvSpPr txBox="1"/>
          <p:nvPr/>
        </p:nvSpPr>
        <p:spPr>
          <a:xfrm>
            <a:off x="4038600" y="3920785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b="1" dirty="0">
                <a:latin typeface="+mn-lt"/>
              </a:rPr>
              <a:t>Према секторима</a:t>
            </a:r>
            <a:endParaRPr lang="sr-Latn-RS" sz="10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43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Привредна друштва – задуженост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(подаци у милионима динара)</a:t>
            </a:r>
            <a:b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 descr="L zaduzen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6641576"/>
            <a:ext cx="3429000" cy="176753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380222"/>
              </p:ext>
            </p:extLst>
          </p:nvPr>
        </p:nvGraphicFramePr>
        <p:xfrm>
          <a:off x="0" y="925350"/>
          <a:ext cx="4191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486110"/>
              </p:ext>
            </p:extLst>
          </p:nvPr>
        </p:nvGraphicFramePr>
        <p:xfrm>
          <a:off x="3886200" y="925350"/>
          <a:ext cx="5238750" cy="31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159943"/>
              </p:ext>
            </p:extLst>
          </p:nvPr>
        </p:nvGraphicFramePr>
        <p:xfrm>
          <a:off x="-685800" y="3678074"/>
          <a:ext cx="9982200" cy="296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50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76275" y="685800"/>
            <a:ext cx="8039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4F81BD">
                    <a:lumMod val="75000"/>
                  </a:srgbClr>
                </a:solidFill>
                <a:latin typeface="Calibri"/>
              </a:defRPr>
            </a:lvl1pPr>
          </a:lstStyle>
          <a:p>
            <a:r>
              <a:rPr lang="sr-Cyrl-CS" dirty="0"/>
              <a:t>Јавна предузећа – број предузећа и број запослених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4131"/>
              </p:ext>
            </p:extLst>
          </p:nvPr>
        </p:nvGraphicFramePr>
        <p:xfrm>
          <a:off x="1676400" y="1587395"/>
          <a:ext cx="5815575" cy="4551574"/>
        </p:xfrm>
        <a:graphic>
          <a:graphicData uri="http://schemas.openxmlformats.org/drawingml/2006/table">
            <a:tbl>
              <a:tblPr/>
              <a:tblGrid>
                <a:gridCol w="269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37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Број јавних предузећа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Број запослених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9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99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  <a:endParaRPr lang="sr-Cyrl-C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113.826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99"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величини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799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Средња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999"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секторима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999"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ел. енергијом, гасом, паром и климатизација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водом; управљање отпадним водама, контр. процеса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Саобраћај и складиштење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Рударство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Грађевинарство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Остали сектори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799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регионима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2999"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Београдски регион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Војводине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Шумадије и Западне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Јужне и Источне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3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Косово и Метохија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2999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0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38554"/>
          </a:xfrm>
          <a:noFill/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Јавна предузећа - број предузећа и број запослених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Запослени јавна предузе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1" y="6531588"/>
            <a:ext cx="2971799" cy="20262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971732"/>
              </p:ext>
            </p:extLst>
          </p:nvPr>
        </p:nvGraphicFramePr>
        <p:xfrm>
          <a:off x="40462" y="1024354"/>
          <a:ext cx="4241554" cy="266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005348"/>
              </p:ext>
            </p:extLst>
          </p:nvPr>
        </p:nvGraphicFramePr>
        <p:xfrm>
          <a:off x="4164462" y="913729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834007"/>
              </p:ext>
            </p:extLst>
          </p:nvPr>
        </p:nvGraphicFramePr>
        <p:xfrm>
          <a:off x="49606" y="3579968"/>
          <a:ext cx="4309447" cy="274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63302"/>
              </p:ext>
            </p:extLst>
          </p:nvPr>
        </p:nvGraphicFramePr>
        <p:xfrm>
          <a:off x="4189293" y="3549705"/>
          <a:ext cx="5105400" cy="27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892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49843"/>
            <a:ext cx="792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Јавна предузећа – резултати пословања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23923"/>
              </p:ext>
            </p:extLst>
          </p:nvPr>
        </p:nvGraphicFramePr>
        <p:xfrm>
          <a:off x="723897" y="1536373"/>
          <a:ext cx="7848605" cy="4831999"/>
        </p:xfrm>
        <a:graphic>
          <a:graphicData uri="http://schemas.openxmlformats.org/drawingml/2006/table">
            <a:tbl>
              <a:tblPr/>
              <a:tblGrid>
                <a:gridCol w="205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04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91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08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574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Пословни резултат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Финансијски резултат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Остали резултат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Нето резултат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0"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-55.969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-22.719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-74.773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4">
                <a:tc>
                  <a:txBody>
                    <a:bodyPr/>
                    <a:lstStyle/>
                    <a:p>
                      <a:pPr algn="l" fontAlgn="ctr"/>
                      <a:endParaRPr lang="sr-Cyrl-R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предузећа са нето добитком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335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предузећа са нето губитком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189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предузећа без нето резултата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1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величини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-58.066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-20.662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-73.397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Средња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464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31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секторима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ел. енергијом, гасом, паром и климатизација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Грађевинарство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Трговина на велико и мало, поправка мот. возила и мотоцикала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Рударство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Саобраћај и складиштење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Остали сектори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1059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регионима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5868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Београдски регион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-75.328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Војводине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Шумадије и Западне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Јужне и Источне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842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Косово и Метохија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1" marR="5701" marT="57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86425" y="1313971"/>
            <a:ext cx="2895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CS" sz="750" dirty="0">
                <a:latin typeface="+mj-lt"/>
              </a:rPr>
              <a:t>Финансијски подаци у милионима динара</a:t>
            </a:r>
            <a:endParaRPr lang="en-US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46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565079"/>
            <a:ext cx="8229600" cy="584775"/>
          </a:xfrm>
          <a:noFill/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Јавна предузећа – резултати пословања</a:t>
            </a:r>
            <a:b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(подаци у милионима динара)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6572250"/>
            <a:ext cx="8124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sr-Latn-RS" sz="9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  <a:p>
            <a:pPr algn="l" eaLnBrk="1" hangingPunct="1"/>
            <a:r>
              <a:rPr lang="sr-Latn-RS" sz="9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       </a:t>
            </a:r>
            <a:endParaRPr lang="en-US" sz="9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12" name="Picture 11" descr="легенда нов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553200"/>
            <a:ext cx="4839376" cy="152421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109966"/>
              </p:ext>
            </p:extLst>
          </p:nvPr>
        </p:nvGraphicFramePr>
        <p:xfrm>
          <a:off x="143608" y="1269126"/>
          <a:ext cx="3758967" cy="264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704146"/>
              </p:ext>
            </p:extLst>
          </p:nvPr>
        </p:nvGraphicFramePr>
        <p:xfrm>
          <a:off x="4061233" y="1167649"/>
          <a:ext cx="4920842" cy="264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96191"/>
              </p:ext>
            </p:extLst>
          </p:nvPr>
        </p:nvGraphicFramePr>
        <p:xfrm>
          <a:off x="127234" y="3752850"/>
          <a:ext cx="390184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078733"/>
              </p:ext>
            </p:extLst>
          </p:nvPr>
        </p:nvGraphicFramePr>
        <p:xfrm>
          <a:off x="4061233" y="3912104"/>
          <a:ext cx="48393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316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 bwMode="auto">
          <a:xfrm>
            <a:off x="3810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sr-Cyrl-CS" sz="1600" b="1" dirty="0">
                <a:solidFill>
                  <a:srgbClr val="4F81BD">
                    <a:lumMod val="75000"/>
                  </a:srgbClr>
                </a:solidFill>
              </a:rPr>
              <a:t>Јавна предузећа – профитабилност</a:t>
            </a:r>
            <a:br>
              <a:rPr lang="sr-Cyrl-RS" sz="1600" b="1" dirty="0">
                <a:solidFill>
                  <a:srgbClr val="4F81BD">
                    <a:lumMod val="75000"/>
                  </a:srgbClr>
                </a:solidFill>
              </a:rPr>
            </a:br>
            <a:endParaRPr lang="en-US" sz="10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6324600"/>
            <a:ext cx="6686550" cy="238125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890A4CFB-C997-4806-A651-E03B227CAA9A}"/>
              </a:ext>
            </a:extLst>
          </p:cNvPr>
          <p:cNvSpPr txBox="1"/>
          <p:nvPr/>
        </p:nvSpPr>
        <p:spPr>
          <a:xfrm>
            <a:off x="4506163" y="1219200"/>
            <a:ext cx="304820" cy="296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800" b="1" dirty="0">
                <a:latin typeface="+mn-lt"/>
              </a:rPr>
              <a:t>%</a:t>
            </a:r>
            <a:endParaRPr lang="en-US" sz="800" b="1" dirty="0">
              <a:latin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90A4CFB-C997-4806-A651-E03B227CAA9A}"/>
              </a:ext>
            </a:extLst>
          </p:cNvPr>
          <p:cNvSpPr txBox="1"/>
          <p:nvPr/>
        </p:nvSpPr>
        <p:spPr>
          <a:xfrm>
            <a:off x="-17103" y="1905000"/>
            <a:ext cx="304820" cy="296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800" b="1" dirty="0">
                <a:latin typeface="+mn-lt"/>
              </a:rPr>
              <a:t>%</a:t>
            </a:r>
            <a:endParaRPr lang="en-US" sz="800" b="1" dirty="0">
              <a:latin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90A4CFB-C997-4806-A651-E03B227CAA9A}"/>
              </a:ext>
            </a:extLst>
          </p:cNvPr>
          <p:cNvSpPr txBox="1"/>
          <p:nvPr/>
        </p:nvSpPr>
        <p:spPr>
          <a:xfrm>
            <a:off x="63378" y="3962400"/>
            <a:ext cx="304820" cy="296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800" b="1" dirty="0">
                <a:latin typeface="+mn-lt"/>
              </a:rPr>
              <a:t>%</a:t>
            </a:r>
            <a:endParaRPr lang="en-US" sz="800" b="1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44322"/>
              </p:ext>
            </p:extLst>
          </p:nvPr>
        </p:nvGraphicFramePr>
        <p:xfrm>
          <a:off x="28209" y="1243012"/>
          <a:ext cx="4256827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150284"/>
              </p:ext>
            </p:extLst>
          </p:nvPr>
        </p:nvGraphicFramePr>
        <p:xfrm>
          <a:off x="4495800" y="11430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25352"/>
              </p:ext>
            </p:extLst>
          </p:nvPr>
        </p:nvGraphicFramePr>
        <p:xfrm>
          <a:off x="86573" y="3762375"/>
          <a:ext cx="89050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839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7400" y="1524000"/>
            <a:ext cx="2895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CS" sz="750" dirty="0">
                <a:latin typeface="+mj-lt"/>
              </a:rPr>
              <a:t>Подаци у милионима динара</a:t>
            </a:r>
            <a:endParaRPr lang="en-US" sz="750" dirty="0">
              <a:latin typeface="+mj-lt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457200" y="769193"/>
            <a:ext cx="822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4F81BD">
                    <a:lumMod val="75000"/>
                  </a:srgbClr>
                </a:solidFill>
                <a:latin typeface="Calibri"/>
              </a:defRPr>
            </a:lvl1pPr>
          </a:lstStyle>
          <a:p>
            <a:r>
              <a:rPr lang="sr-Cyrl-RS" dirty="0"/>
              <a:t>Јавна предузећа - пословна имовина и извори финансирања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27928"/>
              </p:ext>
            </p:extLst>
          </p:nvPr>
        </p:nvGraphicFramePr>
        <p:xfrm>
          <a:off x="525626" y="1732982"/>
          <a:ext cx="8229598" cy="4318503"/>
        </p:xfrm>
        <a:graphic>
          <a:graphicData uri="http://schemas.openxmlformats.org/drawingml/2006/table">
            <a:tbl>
              <a:tblPr/>
              <a:tblGrid>
                <a:gridCol w="202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5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0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1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1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82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81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81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81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196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ОПИС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Пословна имовина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Укупне обавезе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Губитак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34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2.743.760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2.941.148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1.734.916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величини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2.259.063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2.436.354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2.630.473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1.590.075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1.499.248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860.891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367.873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400.149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Средња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секторима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ел. енергијом, гасом, паром и климатизација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1.242.206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1.561.946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798.379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Грађевинарство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563.290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596.561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386.970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4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водом; управљање отпадним водама, контр. процеса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243.902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Пољопривреда, шумарство и рибарство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Саобраћај и складиштење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Остали сектори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256.338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регионима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3718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Београдски регион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1.961.440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2.110.527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698.772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831.866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Војводине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494.965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283.338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Шумадије и Западне Србије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Јужне и Источне Србије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434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Косово и Метохија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16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6496050"/>
            <a:ext cx="7896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sz="9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621669"/>
            <a:ext cx="8229600" cy="59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Јавна предузећа - пословна имовина и извори финансирања</a:t>
            </a:r>
            <a:b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(у милионима динара)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легенда ново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6477000"/>
            <a:ext cx="3048426" cy="20957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626423"/>
              </p:ext>
            </p:extLst>
          </p:nvPr>
        </p:nvGraphicFramePr>
        <p:xfrm>
          <a:off x="29474" y="1117829"/>
          <a:ext cx="4397609" cy="246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850173"/>
              </p:ext>
            </p:extLst>
          </p:nvPr>
        </p:nvGraphicFramePr>
        <p:xfrm>
          <a:off x="4448756" y="1093204"/>
          <a:ext cx="4521752" cy="271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292520"/>
              </p:ext>
            </p:extLst>
          </p:nvPr>
        </p:nvGraphicFramePr>
        <p:xfrm>
          <a:off x="29475" y="3724245"/>
          <a:ext cx="4397610" cy="27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307467"/>
              </p:ext>
            </p:extLst>
          </p:nvPr>
        </p:nvGraphicFramePr>
        <p:xfrm>
          <a:off x="4448756" y="3732425"/>
          <a:ext cx="45217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6555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762000"/>
            <a:ext cx="7772400" cy="381000"/>
          </a:xfrm>
        </p:spPr>
        <p:txBody>
          <a:bodyPr/>
          <a:lstStyle/>
          <a:p>
            <a:pPr eaLnBrk="1" hangingPunct="1"/>
            <a:r>
              <a:rPr lang="sr-Cyrl-CS" sz="2200" b="1" dirty="0">
                <a:solidFill>
                  <a:schemeClr val="accent1">
                    <a:lumMod val="75000"/>
                  </a:schemeClr>
                </a:solidFill>
              </a:rPr>
              <a:t>Садржај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524000"/>
            <a:ext cx="8172450" cy="4724400"/>
          </a:xfrm>
        </p:spPr>
        <p:txBody>
          <a:bodyPr/>
          <a:lstStyle/>
          <a:p>
            <a:pPr marL="0" indent="0" eaLnBrk="1" hangingPunct="1">
              <a:buNone/>
              <a:tabLst>
                <a:tab pos="268288" algn="l"/>
              </a:tabLst>
            </a:pPr>
            <a:endParaRPr lang="sr-Cyrl-CS" sz="700" dirty="0"/>
          </a:p>
          <a:p>
            <a:pPr marL="0" indent="0" eaLnBrk="1" hangingPunct="1">
              <a:buNone/>
              <a:tabLst>
                <a:tab pos="268288" algn="l"/>
              </a:tabLst>
            </a:pPr>
            <a:endParaRPr lang="sr-Cyrl-CS" sz="700" dirty="0"/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Макроекономски показатељи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број друштава и број запослених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резултати пословања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профитабилност</a:t>
            </a: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пословна имовина и извори финансирања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солвентност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задуженост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Јавна предузећа – број предузећа и број запослених</a:t>
            </a: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Јавна предузећа – резултати пословања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Јавна предузећа – профитабилност</a:t>
            </a: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Јавна предузећа – пословна имовина и извори финансирања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Јавна предузећа – солвентност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Јавна предузећа – задуженост</a:t>
            </a:r>
          </a:p>
          <a:p>
            <a:pPr marL="180975" indent="0" eaLnBrk="1" hangingPunct="1">
              <a:buNone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у стечају и ликвидацији</a:t>
            </a: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endParaRPr lang="sr-Cyrl-CS" sz="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52425" indent="-171450" eaLnBrk="1" hangingPunct="1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sr-Cyrl-RS" sz="1000" b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sr-Cyrl-CS" sz="1000" b="1" dirty="0">
                <a:solidFill>
                  <a:schemeClr val="accent1">
                    <a:lumMod val="75000"/>
                  </a:schemeClr>
                </a:solidFill>
              </a:rPr>
              <a:t>станове и предузетници</a:t>
            </a:r>
          </a:p>
          <a:p>
            <a:pPr marL="0" indent="0" eaLnBrk="1" hangingPunct="1">
              <a:buNone/>
              <a:tabLst>
                <a:tab pos="268288" algn="l"/>
              </a:tabLst>
            </a:pPr>
            <a:endParaRPr lang="sr-Cyrl-CS" sz="1200" dirty="0"/>
          </a:p>
          <a:p>
            <a:pPr marL="0" indent="0" eaLnBrk="1" hangingPunct="1">
              <a:buNone/>
              <a:tabLst>
                <a:tab pos="268288" algn="l"/>
              </a:tabLst>
            </a:pP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92657"/>
            <a:ext cx="82296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Cyrl-RS" sz="1600" b="1">
                <a:solidFill>
                  <a:srgbClr val="4F81BD">
                    <a:lumMod val="75000"/>
                  </a:srgbClr>
                </a:solidFill>
              </a:rPr>
              <a:t>Јавна предузећа – солвентност</a:t>
            </a:r>
            <a:br>
              <a:rPr lang="sr-Cyrl-RS" sz="1600" b="1">
                <a:solidFill>
                  <a:srgbClr val="4F81BD">
                    <a:lumMod val="75000"/>
                  </a:srgbClr>
                </a:solidFill>
              </a:rPr>
            </a:br>
            <a:r>
              <a:rPr lang="sr-Cyrl-RS" sz="1050" b="1">
                <a:solidFill>
                  <a:srgbClr val="4F81BD">
                    <a:lumMod val="75000"/>
                  </a:srgbClr>
                </a:solidFill>
              </a:rPr>
              <a:t>(подаци у милионима динара)</a:t>
            </a:r>
            <a:endParaRPr lang="en-US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 descr="L n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6508347"/>
            <a:ext cx="2743200" cy="18545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83552"/>
              </p:ext>
            </p:extLst>
          </p:nvPr>
        </p:nvGraphicFramePr>
        <p:xfrm>
          <a:off x="19050" y="971550"/>
          <a:ext cx="4774406" cy="275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37689"/>
              </p:ext>
            </p:extLst>
          </p:nvPr>
        </p:nvGraphicFramePr>
        <p:xfrm>
          <a:off x="4419600" y="9906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077468"/>
              </p:ext>
            </p:extLst>
          </p:nvPr>
        </p:nvGraphicFramePr>
        <p:xfrm>
          <a:off x="-685800" y="3850731"/>
          <a:ext cx="9677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88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96068"/>
            <a:ext cx="82296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Јавна предузећа – задуженост</a:t>
            </a:r>
            <a:b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</a:br>
            <a:r>
              <a:rPr lang="sr-Cyrl-RS" sz="1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(подаци у милионима динара)</a:t>
            </a:r>
            <a:endParaRPr lang="en-US" sz="1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6" name="Picture 5" descr="L zaduzen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6592870"/>
            <a:ext cx="3429000" cy="176753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56426"/>
              </p:ext>
            </p:extLst>
          </p:nvPr>
        </p:nvGraphicFramePr>
        <p:xfrm>
          <a:off x="0" y="1295400"/>
          <a:ext cx="42672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219222"/>
              </p:ext>
            </p:extLst>
          </p:nvPr>
        </p:nvGraphicFramePr>
        <p:xfrm>
          <a:off x="3962400" y="12954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293301"/>
              </p:ext>
            </p:extLst>
          </p:nvPr>
        </p:nvGraphicFramePr>
        <p:xfrm>
          <a:off x="-720969" y="3810001"/>
          <a:ext cx="1001736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864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685800"/>
            <a:ext cx="8039100" cy="381000"/>
          </a:xfrm>
          <a:noFill/>
        </p:spPr>
        <p:txBody>
          <a:bodyPr/>
          <a:lstStyle/>
          <a:p>
            <a:pPr lvl="0" eaLnBrk="1" hangingPunct="1"/>
            <a:br>
              <a:rPr lang="de-DE" sz="1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Привредна друштва у стечају и ликвидацији*</a:t>
            </a:r>
            <a:br>
              <a:rPr lang="sr-Cyrl-RS" sz="1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endParaRPr lang="en-US" sz="16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3401" y="6248400"/>
            <a:ext cx="4419599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sr-Cyrl-CS" sz="8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* Финансијски подаци дати у милионима динара</a:t>
            </a:r>
            <a:endParaRPr lang="en-US" sz="8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35414"/>
              </p:ext>
            </p:extLst>
          </p:nvPr>
        </p:nvGraphicFramePr>
        <p:xfrm>
          <a:off x="762000" y="1524000"/>
          <a:ext cx="3505200" cy="3938604"/>
        </p:xfrm>
        <a:graphic>
          <a:graphicData uri="http://schemas.openxmlformats.org/drawingml/2006/table">
            <a:tbl>
              <a:tblPr/>
              <a:tblGrid>
                <a:gridCol w="139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2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Основни подаци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2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ОПИС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40"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привредних друштава у стечају и ликвидацији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6.174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5.817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запослених 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3.737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1.960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Пословни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- 6.60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-11.409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-4.040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98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Финансијски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 401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-3.076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Остали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- 6.799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-5.416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Нето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-21.489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Cyrl-CS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Cyrl-CS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Пословна имовина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577.80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556.587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537.265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5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62.59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61.916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556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Губитак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1.318.788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1.276.317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1.336.884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45">
                <a:tc>
                  <a:txBody>
                    <a:bodyPr/>
                    <a:lstStyle/>
                    <a:p>
                      <a:pPr algn="l" fontAlgn="ctr"/>
                      <a:endParaRPr lang="sr-Cyrl-R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433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привредних друштава са нето добитком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484</a:t>
                      </a:r>
                      <a:endParaRPr lang="sr-Latn-R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</a:t>
                      </a: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привредних друштава са </a:t>
                      </a: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нето губитком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2.568</a:t>
                      </a:r>
                      <a:endParaRPr lang="sr-Latn-R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</a:t>
                      </a: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привредних друштава без </a:t>
                      </a: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нето резултата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3.311</a:t>
                      </a:r>
                      <a:endParaRPr lang="sr-Latn-R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93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6974"/>
              </p:ext>
            </p:extLst>
          </p:nvPr>
        </p:nvGraphicFramePr>
        <p:xfrm>
          <a:off x="4876802" y="1371600"/>
          <a:ext cx="3352800" cy="2607205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893">
                <a:tc gridSpan="5">
                  <a:txBody>
                    <a:bodyPr/>
                    <a:lstStyle/>
                    <a:p>
                      <a:pPr algn="ctr" fontAlgn="ctr"/>
                      <a:endParaRPr lang="sr-Cyrl-C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Основни</a:t>
                      </a:r>
                      <a:r>
                        <a:rPr lang="sr-Cyrl-C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показатељи</a:t>
                      </a:r>
                      <a:r>
                        <a:rPr lang="sr-Latn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sr-Cyrl-R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sr-Latn-CS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r-Cyrl-C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r-Latn-C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0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ОПИС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59">
                <a:tc>
                  <a:txBody>
                    <a:bodyPr/>
                    <a:lstStyle/>
                    <a:p>
                      <a:pPr algn="l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CS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CS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52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Солвентност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7">
                <a:tc>
                  <a:txBody>
                    <a:bodyPr/>
                    <a:lstStyle/>
                    <a:p>
                      <a:pPr algn="l" fontAlgn="b"/>
                      <a:endParaRPr lang="sr-Latn-C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552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Нето обртни капитал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- 784.3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-832.784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-939.622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Недостајући капитал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857.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600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903.830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1.006.533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659">
                <a:tc>
                  <a:txBody>
                    <a:bodyPr/>
                    <a:lstStyle/>
                    <a:p>
                      <a:pPr algn="l" fontAlgn="b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Latn-C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Cyrl-C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Cyrl-C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552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Задуженост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Latn-C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l" fontAlgn="b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Latn-C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Cyrl-CS" sz="8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sr-Cyrl-C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3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24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Сопствени извори финансирања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  870.472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-873.158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-963.607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8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Укупне обавезе</a:t>
                      </a: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1.447.62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1.429.046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1.500.410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Latn-CS" sz="8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8920" marR="8920" marT="89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49"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331">
                <a:tc>
                  <a:txBody>
                    <a:bodyPr/>
                    <a:lstStyle/>
                    <a:p>
                      <a:pPr algn="l" fontAlgn="b"/>
                      <a:endParaRPr lang="sr-Latn-C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Latn-C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20" marR="8920" marT="89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82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762000"/>
            <a:ext cx="8039100" cy="381000"/>
          </a:xfrm>
          <a:noFill/>
        </p:spPr>
        <p:txBody>
          <a:bodyPr/>
          <a:lstStyle/>
          <a:p>
            <a:pPr lvl="0" eaLnBrk="1" hangingPunct="1"/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Установе и предузетници</a:t>
            </a:r>
            <a:r>
              <a:rPr lang="sr-Cyrl-CS" sz="1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*</a:t>
            </a:r>
            <a:endParaRPr lang="en-US" sz="16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20661"/>
              </p:ext>
            </p:extLst>
          </p:nvPr>
        </p:nvGraphicFramePr>
        <p:xfrm>
          <a:off x="1143000" y="1428751"/>
          <a:ext cx="7010401" cy="3303088"/>
        </p:xfrm>
        <a:graphic>
          <a:graphicData uri="http://schemas.openxmlformats.org/drawingml/2006/table">
            <a:tbl>
              <a:tblPr/>
              <a:tblGrid>
                <a:gridCol w="108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3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3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3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108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УСТАНОВЕ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ПРЕДУЗЕТНИЦИ</a:t>
                      </a:r>
                      <a:endParaRPr lang="sr-Cyrl-RS" sz="8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ОПИС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ОПИС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5"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75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установа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предузетника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115.534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Број запослених 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37.776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Број запослених 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230.182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CS" sz="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CS" sz="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Пословни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14.13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Пословни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50.422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83.77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267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Финансијски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   9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Финансијски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     961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Остали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1.13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Остали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    540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Нето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13.92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Нето резултат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34.001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53.78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CS" sz="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r-Cyrl-CS" sz="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Пословна имовина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152.85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Пословна имовина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481.063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69.686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Капитал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186.39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222.85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258.536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Укупне обавезе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85.66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Укупне обавезе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         311.53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347.850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376.5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39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Губитак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8.74</a:t>
                      </a:r>
                      <a:r>
                        <a:rPr lang="sr-Cyrl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Губитак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26.977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  <a:r>
                        <a:rPr lang="sr-Latn-R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605">
                <a:tc>
                  <a:txBody>
                    <a:bodyPr/>
                    <a:lstStyle/>
                    <a:p>
                      <a:pPr algn="l" fontAlgn="ctr"/>
                      <a:endParaRPr lang="sr-Cyrl-R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R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39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са нето добитком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Latn-R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1.142</a:t>
                      </a:r>
                      <a:endParaRPr lang="sr-Cyrl-CS" sz="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1.153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Број са нето добитком</a:t>
                      </a:r>
                      <a:endParaRPr lang="sr-Cyrl-R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Latn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78.712</a:t>
                      </a:r>
                      <a:endParaRPr lang="sr-Cyrl-C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82.072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81.266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39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са нето губитком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  <a:r>
                        <a:rPr lang="sr-Latn-R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sr-Cyrl-CS" sz="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Број са нето губитком</a:t>
                      </a:r>
                      <a:endParaRPr lang="sr-Cyrl-R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8.242</a:t>
                      </a:r>
                      <a:endParaRPr lang="sr-Cyrl-C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24.689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23.970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390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без нето резултата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sr-Latn-R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sr-Cyrl-CS" sz="800" b="0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без нето резултата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8.</a:t>
                      </a:r>
                      <a:r>
                        <a:rPr lang="sr-Latn-R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580</a:t>
                      </a:r>
                      <a:endParaRPr lang="sr-Cyrl-C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8.407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955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84" marR="6684" marT="6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400800"/>
            <a:ext cx="4419599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sr-Cyrl-CS" sz="8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* Финансијски подаци дати у милионима динара</a:t>
            </a:r>
            <a:endParaRPr lang="en-US" sz="8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8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600200"/>
            <a:ext cx="8610600" cy="3962400"/>
          </a:xfrm>
        </p:spPr>
        <p:txBody>
          <a:bodyPr/>
          <a:lstStyle/>
          <a:p>
            <a:pPr eaLnBrk="1" hangingPunct="1"/>
            <a:r>
              <a:rPr lang="sr-Cyrl-CS" sz="2000" dirty="0">
                <a:latin typeface="Arial" charset="0"/>
              </a:rPr>
              <a:t>Хвала на пажњи! </a:t>
            </a:r>
            <a:br>
              <a:rPr lang="sr-Cyrl-CS" sz="2000" dirty="0">
                <a:latin typeface="Arial" charset="0"/>
              </a:rPr>
            </a:br>
            <a:br>
              <a:rPr lang="sr-Cyrl-CS" sz="2000" dirty="0">
                <a:latin typeface="Arial" charset="0"/>
              </a:rPr>
            </a:br>
            <a:r>
              <a:rPr lang="en-US" sz="2000" dirty="0">
                <a:latin typeface="Arial" charset="0"/>
                <a:hlinkClick r:id="rId3"/>
              </a:rPr>
              <a:t>www.apr.gov.rs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 </a:t>
            </a:r>
            <a:br>
              <a:rPr lang="en-US" sz="20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800100"/>
            <a:ext cx="803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sr-Cyrl-CS" sz="1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Макроекономски показатељи</a:t>
            </a:r>
            <a:endParaRPr lang="en-US" sz="1600" b="1" dirty="0">
              <a:solidFill>
                <a:srgbClr val="4F81BD">
                  <a:lumMod val="75000"/>
                </a:srgbClr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43942"/>
              </p:ext>
            </p:extLst>
          </p:nvPr>
        </p:nvGraphicFramePr>
        <p:xfrm>
          <a:off x="1371600" y="1676400"/>
          <a:ext cx="6469988" cy="3273882"/>
        </p:xfrm>
        <a:graphic>
          <a:graphicData uri="http://schemas.openxmlformats.org/drawingml/2006/table">
            <a:tbl>
              <a:tblPr/>
              <a:tblGrid>
                <a:gridCol w="33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 П И 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sr-Latn-C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sr-Latn-C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Бруто домаћи производ (у милионима динара - текуће цене)</a:t>
                      </a:r>
                      <a:endParaRPr lang="ru-RU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5.502.216,3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6.270.097,0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7.090.743,9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Стопа раста бруто домаћег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производа</a:t>
                      </a:r>
                      <a:r>
                        <a:rPr lang="ru-RU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-0,9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Индустријска производња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106,3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101,7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47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Годишња стопа инфлације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15,1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Извоз (у милионима евра)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17.054,5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21.858,0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27.604,7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7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Увоз (у милионима евра)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22.957,6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28.935,3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39.008,7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Cпољнотрговински дефицит (у милионима евра)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5.903,1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7.077,3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11.404,0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Број запослених (у хиљадама)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2.149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2.213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2.253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Бруто зараде (у динарима)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82.984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90.784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103.316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Нето зараде (у динарима)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60.073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65.864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74.933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Вредност евра у односу на динар (на дан 31. децембар)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117,58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117,58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117,32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Вредност долара у односу на динар (на дан 31. децембар)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95,66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103,93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110,15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r-Latn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4227">
                <a:tc>
                  <a:txBody>
                    <a:bodyPr/>
                    <a:lstStyle/>
                    <a:p>
                      <a:pPr algn="l" fontAlgn="ctr"/>
                      <a:r>
                        <a:rPr lang="sr-Latn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Latn-C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93">
                <a:tc gridSpan="5">
                  <a:txBody>
                    <a:bodyPr/>
                    <a:lstStyle/>
                    <a:p>
                      <a:pPr algn="l" fontAlgn="ctr"/>
                      <a:endParaRPr lang="ru-RU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Извори података: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Републички завод за статистику Србије, Народна банка Србије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3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762000"/>
            <a:ext cx="803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sr-Cyrl-CS" sz="1600" b="1" dirty="0">
                <a:solidFill>
                  <a:srgbClr val="4F81BD">
                    <a:lumMod val="75000"/>
                  </a:srgbClr>
                </a:solidFill>
              </a:rPr>
              <a:t>Привредна друштва – број друштава и број запослених</a:t>
            </a:r>
            <a:endParaRPr lang="en-US" sz="1600" b="1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65312"/>
              </p:ext>
            </p:extLst>
          </p:nvPr>
        </p:nvGraphicFramePr>
        <p:xfrm>
          <a:off x="1557573" y="1561329"/>
          <a:ext cx="6028853" cy="4603706"/>
        </p:xfrm>
        <a:graphic>
          <a:graphicData uri="http://schemas.openxmlformats.org/drawingml/2006/table">
            <a:tbl>
              <a:tblPr/>
              <a:tblGrid>
                <a:gridCol w="278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79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Број привредних друштава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Број запослених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13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1.276.037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1.281.412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25"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величини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Средња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280.278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270.770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319.724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125"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секторима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4125"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Прерађивачка индустрија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408.688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Трговина на велико и мало, поправка мот. возила и мотоцикала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Саобраћај и складиштење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Административне и помоћне услужне делатности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723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Грађевинарство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Остали сектори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регионима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4125"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Београдски регион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547.060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569.586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581.604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Војводине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297.875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Шумадије и Западне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230.290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Јужне и Источне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159.664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156.587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Косово и Метохија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4125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0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  <a:noFill/>
        </p:spPr>
        <p:txBody>
          <a:bodyPr/>
          <a:lstStyle/>
          <a:p>
            <a:r>
              <a:rPr lang="sr-Cyrl-RS" sz="1600" b="1" dirty="0">
                <a:solidFill>
                  <a:srgbClr val="4F81BD">
                    <a:lumMod val="75000"/>
                  </a:srgbClr>
                </a:solidFill>
              </a:rPr>
              <a:t>Привредна друштва - број друштава и број запослених</a:t>
            </a:r>
            <a:endParaRPr lang="en-US" dirty="0"/>
          </a:p>
        </p:txBody>
      </p:sp>
      <p:pic>
        <p:nvPicPr>
          <p:cNvPr id="9" name="Picture 8" descr="легенда запослен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477000"/>
            <a:ext cx="3124200" cy="2286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424993"/>
              </p:ext>
            </p:extLst>
          </p:nvPr>
        </p:nvGraphicFramePr>
        <p:xfrm>
          <a:off x="81021" y="1143000"/>
          <a:ext cx="43195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513383"/>
              </p:ext>
            </p:extLst>
          </p:nvPr>
        </p:nvGraphicFramePr>
        <p:xfrm>
          <a:off x="4426711" y="1143000"/>
          <a:ext cx="4819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340622"/>
              </p:ext>
            </p:extLst>
          </p:nvPr>
        </p:nvGraphicFramePr>
        <p:xfrm>
          <a:off x="81019" y="3771900"/>
          <a:ext cx="4319529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31627"/>
              </p:ext>
            </p:extLst>
          </p:nvPr>
        </p:nvGraphicFramePr>
        <p:xfrm>
          <a:off x="4450157" y="3771900"/>
          <a:ext cx="481965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81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914400"/>
            <a:ext cx="7772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Привредна друштва – резултати пословања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1461919"/>
            <a:ext cx="2895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CS" sz="750" dirty="0">
                <a:solidFill>
                  <a:prstClr val="black"/>
                </a:solidFill>
                <a:latin typeface="Calibri"/>
              </a:rPr>
              <a:t>Финансијски подаци у милионима динара</a:t>
            </a:r>
            <a:endParaRPr lang="en-US" sz="75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51162"/>
              </p:ext>
            </p:extLst>
          </p:nvPr>
        </p:nvGraphicFramePr>
        <p:xfrm>
          <a:off x="800098" y="1669668"/>
          <a:ext cx="7604520" cy="4836940"/>
        </p:xfrm>
        <a:graphic>
          <a:graphicData uri="http://schemas.openxmlformats.org/drawingml/2006/table">
            <a:tbl>
              <a:tblPr/>
              <a:tblGrid>
                <a:gridCol w="186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18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736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6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6472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ОПИС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Пословни резултат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Финансијски резултат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Остали резултат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Нето резултат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sr-Cyrl-R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907.451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-64.839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-76.964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-44.138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379.203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0">
                <a:tc>
                  <a:txBody>
                    <a:bodyPr/>
                    <a:lstStyle/>
                    <a:p>
                      <a:pPr algn="l" fontAlgn="ctr"/>
                      <a:endParaRPr lang="sr-Cyrl-R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друштава</a:t>
                      </a:r>
                      <a:r>
                        <a:rPr lang="sr-Cyrl-RS" sz="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са нето добитком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63.260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66.316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67.039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друштава са нето губитком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29.743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28.337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27.868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Број друштава</a:t>
                      </a:r>
                      <a:r>
                        <a:rPr lang="sr-Cyrl-RS" sz="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без нето резултата</a:t>
                      </a:r>
                      <a:endParaRPr lang="sr-Cyrl-R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R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15.282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14.977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sr-Cyrl-CS" sz="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71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величини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82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369.705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580.462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-28.472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-43.718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-16.798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455.791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Средња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182.476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277.867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252.533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171.373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254.307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87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624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секторима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300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Трговина на велико и мало, поправка мот. возила и мотоцикала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121.458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Прерађивачка индустрија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258.079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273.815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-21.882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-18.292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127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Грађевинарство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Информисање и комуникације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ел. енергијом, гасом, паром и климатизација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-18.073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-22.498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-16.723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Остали сектори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255.870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5044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регионима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Београдски регион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434.406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188.675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Војводине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-20.871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Шумадије и Западне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107.582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Јужне и Источне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153.599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2361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Косово и Метохија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50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31" marR="5631" marT="56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2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457200"/>
          </a:xfrm>
          <a:noFill/>
        </p:spPr>
        <p:txBody>
          <a:bodyPr/>
          <a:lstStyle/>
          <a:p>
            <a:r>
              <a:rPr lang="sr-Cyrl-CS" sz="16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- р</a:t>
            </a:r>
            <a:r>
              <a:rPr lang="sr-Cyrl-RS" sz="1600" b="1" dirty="0">
                <a:solidFill>
                  <a:schemeClr val="accent1">
                    <a:lumMod val="75000"/>
                  </a:schemeClr>
                </a:solidFill>
              </a:rPr>
              <a:t>езултати пословања</a:t>
            </a:r>
            <a:br>
              <a:rPr lang="sr-Cyrl-RS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1000" b="1" dirty="0">
                <a:solidFill>
                  <a:schemeClr val="accent1">
                    <a:lumMod val="75000"/>
                  </a:schemeClr>
                </a:solidFill>
              </a:rPr>
              <a:t>(у милионима динара)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6496050"/>
            <a:ext cx="7972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sr-Latn-RS" sz="9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9" name="Picture 8" descr="легенда нов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6553200"/>
            <a:ext cx="4839376" cy="152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8C67E-12E1-494A-8475-2D843E63BF3B}"/>
              </a:ext>
            </a:extLst>
          </p:cNvPr>
          <p:cNvSpPr txBox="1"/>
          <p:nvPr/>
        </p:nvSpPr>
        <p:spPr>
          <a:xfrm>
            <a:off x="5777721" y="97155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Cyrl-RS" sz="1100" b="1" dirty="0">
                <a:solidFill>
                  <a:prstClr val="black"/>
                </a:solidFill>
                <a:latin typeface="+mn-lt"/>
              </a:rPr>
              <a:t>Према секторима</a:t>
            </a:r>
            <a:endParaRPr lang="sr-Latn-RS" sz="1100" b="1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397053"/>
              </p:ext>
            </p:extLst>
          </p:nvPr>
        </p:nvGraphicFramePr>
        <p:xfrm>
          <a:off x="138112" y="1009650"/>
          <a:ext cx="4333876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061716"/>
              </p:ext>
            </p:extLst>
          </p:nvPr>
        </p:nvGraphicFramePr>
        <p:xfrm>
          <a:off x="4471988" y="1233160"/>
          <a:ext cx="4443412" cy="257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531516"/>
              </p:ext>
            </p:extLst>
          </p:nvPr>
        </p:nvGraphicFramePr>
        <p:xfrm>
          <a:off x="138113" y="3867150"/>
          <a:ext cx="4333876" cy="253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770140"/>
              </p:ext>
            </p:extLst>
          </p:nvPr>
        </p:nvGraphicFramePr>
        <p:xfrm>
          <a:off x="4492959" y="3733801"/>
          <a:ext cx="4481513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5217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Cyrl-RS" sz="1600" b="1" dirty="0">
                <a:solidFill>
                  <a:schemeClr val="accent1">
                    <a:lumMod val="75000"/>
                  </a:schemeClr>
                </a:solidFill>
              </a:rPr>
              <a:t>Привредна друштва – профитабилност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34" y="39624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" b="1" dirty="0">
                <a:solidFill>
                  <a:prstClr val="black"/>
                </a:solidFill>
                <a:latin typeface="Calibri"/>
              </a:rPr>
              <a:t>%</a:t>
            </a:r>
            <a:endParaRPr lang="en-US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1362037"/>
            <a:ext cx="285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" b="1" dirty="0">
                <a:solidFill>
                  <a:prstClr val="black"/>
                </a:solidFill>
                <a:latin typeface="Calibri"/>
              </a:rPr>
              <a:t>%</a:t>
            </a:r>
            <a:endParaRPr lang="en-US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2348" y="1254315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" b="1" dirty="0">
                <a:solidFill>
                  <a:prstClr val="black"/>
                </a:solidFill>
                <a:latin typeface="Calibri"/>
              </a:rPr>
              <a:t>%</a:t>
            </a:r>
            <a:endParaRPr lang="en-US" sz="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vkrstic\Desktop\SAOPŠTENJA\Saopstenja 2018\PRIVREDA\Prezentcaija\legenda ROE R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6367463"/>
            <a:ext cx="6688137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835857"/>
              </p:ext>
            </p:extLst>
          </p:nvPr>
        </p:nvGraphicFramePr>
        <p:xfrm>
          <a:off x="77758" y="1235266"/>
          <a:ext cx="4268865" cy="208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905098"/>
              </p:ext>
            </p:extLst>
          </p:nvPr>
        </p:nvGraphicFramePr>
        <p:xfrm>
          <a:off x="4460922" y="1254315"/>
          <a:ext cx="4491019" cy="217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89373"/>
              </p:ext>
            </p:extLst>
          </p:nvPr>
        </p:nvGraphicFramePr>
        <p:xfrm>
          <a:off x="134908" y="3676384"/>
          <a:ext cx="88170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177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45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Привредна друштва - пословна имовина и извори финансирања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514474"/>
            <a:ext cx="2895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CS" sz="750" dirty="0">
                <a:solidFill>
                  <a:prstClr val="black"/>
                </a:solidFill>
                <a:latin typeface="Calibri"/>
              </a:rPr>
              <a:t>Подаци у милионима динара</a:t>
            </a:r>
            <a:endParaRPr lang="en-US" sz="75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18996"/>
              </p:ext>
            </p:extLst>
          </p:nvPr>
        </p:nvGraphicFramePr>
        <p:xfrm>
          <a:off x="381002" y="1752596"/>
          <a:ext cx="8458199" cy="4436923"/>
        </p:xfrm>
        <a:graphic>
          <a:graphicData uri="http://schemas.openxmlformats.org/drawingml/2006/table">
            <a:tbl>
              <a:tblPr/>
              <a:tblGrid>
                <a:gridCol w="181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7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75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5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77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7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77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333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ОПИС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Пословна имовина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Укупне обавезе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Губитак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68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17.184.014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19.298.884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21.343.651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8.035.265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8.871.853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9.653.748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10.767.966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11.990.745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13.320.819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3.785.378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3.745.093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3.906.549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величини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7.460.043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8.364.419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10.262.164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4.051.650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4.375.335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4.983.126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3.584.466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4.105.930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5.346.869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1.032.721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1.043.615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1.099.724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Средња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3.445.737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4.178.693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4.061.282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1.486.054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1.733.461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2.592.384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2.526.361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514.671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467.655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3.258.295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3.542.998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3.829.288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1.481.325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1.630.268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1.771.628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1.927.780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2.023.933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2.148.460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445.061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Микро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3.019.938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3.212.774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3.190.917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3.116.297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3.268.497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1.736.857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1.788.762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1.875.927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секторима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Прерађивачка индустрија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3.712.796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4.225.241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4.629.372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1.738.140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2.157.503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2.568.523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2.951.003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1.147.385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1.104.812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1.059.952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1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Трговина на велико и мало, поправка мот. возила и мотоцикала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2.831.481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3.200.695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3.490.398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1.325.882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1.426.553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1.969.143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2.195.093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Грађевинарство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2.212.514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2.544.515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2.784.701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836.823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1.542.163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1.772.877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1.899.823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385.648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400.505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395.969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1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Снабдевање ел. енергијом, гасом, паром и климатизација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2.272.780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1.151.413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1.175.291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932.225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334.083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443.813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Саобраћај и складиштење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1.239.505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1.366.078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1.453.089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568.567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713.352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790.109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843.559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Остали сектори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5.336.346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5.926.067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6.713.311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2.559.154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2.843.052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3.251.465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3.203.681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3.477.901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4.052.572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1.077.152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1.276.589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Према регионима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9563">
                <a:tc>
                  <a:txBody>
                    <a:bodyPr/>
                    <a:lstStyle/>
                    <a:p>
                      <a:pPr algn="l" fontAlgn="ctr"/>
                      <a:endParaRPr lang="sr-Cyrl-C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Београдски регион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9.864.151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10.890.362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11.902.594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4.582.848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4.968.953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5.236.939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6.049.545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6.643.092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7.546.843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2.128.950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2.126.336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2.410.107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Војводине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4.125.408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4.805.513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5.449.555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2.069.945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2.346.558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2.613.993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2.367.924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3.108.528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709.690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665.885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Шумадије и Западне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2.417.825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871.833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1.070.095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1.453.461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1.586.832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579.876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539.694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Јужне и Источне Србије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1.147.968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1.349.837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1.521.909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576.787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839.737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927.860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300.678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304.529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5568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 Косово и Метохија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r-Cyrl-C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C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62227"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Cyrl-C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15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10455</TotalTime>
  <Words>2968</Words>
  <Application>Microsoft Office PowerPoint</Application>
  <PresentationFormat>On-screen Show (4:3)</PresentationFormat>
  <Paragraphs>1946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ПОСЛОВАЊЕ ПРИВРЕДЕ У 2022. ГОДИНИ</vt:lpstr>
      <vt:lpstr>Садржај</vt:lpstr>
      <vt:lpstr>PowerPoint Presentation</vt:lpstr>
      <vt:lpstr>PowerPoint Presentation</vt:lpstr>
      <vt:lpstr>Привредна друштва - број друштава и број запослених</vt:lpstr>
      <vt:lpstr>PowerPoint Presentation</vt:lpstr>
      <vt:lpstr>Привредна друштва - резултати пословања (у милионима динара)</vt:lpstr>
      <vt:lpstr>Привредна друштва – профитабилност</vt:lpstr>
      <vt:lpstr>PowerPoint Presentation</vt:lpstr>
      <vt:lpstr>Привредна друштва - пословна имовина и извори финансирања (подаци у милионима динара)</vt:lpstr>
      <vt:lpstr>Привредна друштва – солвентност (подаци у милионима динара)</vt:lpstr>
      <vt:lpstr>Привредна друштва – задуженост (подаци у милионима динара) </vt:lpstr>
      <vt:lpstr>PowerPoint Presentation</vt:lpstr>
      <vt:lpstr>Јавна предузећа - број предузећа и број запослених</vt:lpstr>
      <vt:lpstr>PowerPoint Presentation</vt:lpstr>
      <vt:lpstr>Јавна предузећа – резултати пословања (подаци у милионима динара)</vt:lpstr>
      <vt:lpstr>PowerPoint Presentation</vt:lpstr>
      <vt:lpstr>PowerPoint Presentation</vt:lpstr>
      <vt:lpstr>Јавна предузећа - пословна имовина и извори финансирања (у милионима динара)</vt:lpstr>
      <vt:lpstr>PowerPoint Presentation</vt:lpstr>
      <vt:lpstr>PowerPoint Presentation</vt:lpstr>
      <vt:lpstr> Привредна друштва у стечају и ликвидацији* </vt:lpstr>
      <vt:lpstr>Установе и предузетници*</vt:lpstr>
      <vt:lpstr>Хвала на пажњи!   www.apr.gov.rs   </vt:lpstr>
    </vt:vector>
  </TitlesOfParts>
  <Company>Agencija za privredne registre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 Kovacevic</dc:creator>
  <cp:lastModifiedBy>Marina Đukić</cp:lastModifiedBy>
  <cp:revision>882</cp:revision>
  <cp:lastPrinted>2023-07-05T13:08:35Z</cp:lastPrinted>
  <dcterms:created xsi:type="dcterms:W3CDTF">2010-02-03T10:26:04Z</dcterms:created>
  <dcterms:modified xsi:type="dcterms:W3CDTF">2023-07-06T08:20:43Z</dcterms:modified>
</cp:coreProperties>
</file>